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handoutMasterIdLst>
    <p:handoutMasterId r:id="rId34"/>
  </p:handoutMasterIdLst>
  <p:sldIdLst>
    <p:sldId id="350" r:id="rId2"/>
    <p:sldId id="257" r:id="rId3"/>
    <p:sldId id="297" r:id="rId4"/>
    <p:sldId id="263" r:id="rId5"/>
    <p:sldId id="302" r:id="rId6"/>
    <p:sldId id="303" r:id="rId7"/>
    <p:sldId id="268" r:id="rId8"/>
    <p:sldId id="305" r:id="rId9"/>
    <p:sldId id="331" r:id="rId10"/>
    <p:sldId id="306" r:id="rId11"/>
    <p:sldId id="317" r:id="rId12"/>
    <p:sldId id="272" r:id="rId13"/>
    <p:sldId id="309" r:id="rId14"/>
    <p:sldId id="310" r:id="rId15"/>
    <p:sldId id="311" r:id="rId16"/>
    <p:sldId id="312" r:id="rId17"/>
    <p:sldId id="313" r:id="rId18"/>
    <p:sldId id="315" r:id="rId19"/>
    <p:sldId id="335" r:id="rId20"/>
    <p:sldId id="337" r:id="rId21"/>
    <p:sldId id="338" r:id="rId22"/>
    <p:sldId id="340" r:id="rId23"/>
    <p:sldId id="341" r:id="rId24"/>
    <p:sldId id="352" r:id="rId25"/>
    <p:sldId id="351" r:id="rId26"/>
    <p:sldId id="342" r:id="rId27"/>
    <p:sldId id="343" r:id="rId28"/>
    <p:sldId id="346" r:id="rId29"/>
    <p:sldId id="347" r:id="rId30"/>
    <p:sldId id="348" r:id="rId31"/>
    <p:sldId id="349" r:id="rId32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156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72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61766-ED3E-40C0-A090-2BB00C5F52EB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5C34C-CFA9-4601-9977-D6E79999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0832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1DB61-B3C7-884B-BFDD-8D479001E5ED}" type="datetimeFigureOut">
              <a:rPr kumimoji="1" lang="zh-CN" altLang="en-US" smtClean="0"/>
              <a:t>2023/2/26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11514-151D-9045-8A7B-B8AE922A9C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1676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Char char="•"/>
            </a:pPr>
            <a:fld id="{22226D53-1317-48E2-A9CA-E6368A4306AB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pPr>
                <a:buFontTx/>
                <a:buChar char="•"/>
              </a:pPr>
              <a:t>1</a:t>
            </a:fld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6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11514-151D-9045-8A7B-B8AE922A9CA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993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11514-151D-9045-8A7B-B8AE922A9CA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153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11514-151D-9045-8A7B-B8AE922A9CA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144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11514-151D-9045-8A7B-B8AE922A9CA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793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12069-83AE-1440-84F6-F0B8AAE633ED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等效电路由三个基本元件构成</a:t>
            </a:r>
          </a:p>
        </p:txBody>
      </p:sp>
    </p:spTree>
    <p:extLst>
      <p:ext uri="{BB962C8B-B14F-4D97-AF65-F5344CB8AC3E}">
        <p14:creationId xmlns:p14="http://schemas.microsoft.com/office/powerpoint/2010/main" val="642878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11514-151D-9045-8A7B-B8AE922A9CA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985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11514-151D-9045-8A7B-B8AE922A9CA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8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11514-151D-9045-8A7B-B8AE922A9CA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74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9B002A-D1C4-43D6-87F0-36E866ABEAC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Picture 8" descr="前进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50" y="6594475"/>
            <a:ext cx="6191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播放">
            <a:hlinkClick r:id="" action="ppaction://hlinkshowjump?jump=endshow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3" y="6594475"/>
            <a:ext cx="6191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后退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40" y="6594475"/>
            <a:ext cx="6191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097882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2F5F6A-A87D-4E42-B8E8-012700BE7F7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1571090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AD406-4FEC-408B-AED1-AB4B6A31506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41401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D4152-F75A-4110-9F20-95D45F1116B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963426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93D18C-8844-4B54-9786-1BC0A264074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1170335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37B94E-C92B-4E67-AAC7-0BFF76F3556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174443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A32480-44B2-4AA9-9196-84B70133E0A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6528054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B2DFEA-F04A-40F6-A2C5-F20D47CDE72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8819119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6E783-7226-4DD1-A71F-C3F5D974AB1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877841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15A25-4082-457C-9D06-AC25099FDC3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0551743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332821-07E2-42C0-8FFA-7BA4FA36EF1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4212242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C38986F-8B95-4D2F-A32A-D557751225C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728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ch07-2.ppt" TargetMode="Externa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生命中的大石头　</a:t>
            </a:r>
          </a:p>
        </p:txBody>
      </p:sp>
      <p:sp>
        <p:nvSpPr>
          <p:cNvPr id="2365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8229600" cy="50736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时间管理专家为学生上课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做个小测验－－瓶子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在瓶子中放拳头大小的石头，问“瓶子满了吗？”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在瓶子中砾石，问“瓶子满了吗？”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在瓶子中沙子，问“瓶子满了吗？”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在瓶子中水，问“瓶子满了吗？”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同样的空间，放置东西先后顺序不同，结局就大相径庭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同样的时间，工作安排的顺序不同，结果也千差万别。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最重要的大石头一定要排在第一位。</a:t>
            </a:r>
          </a:p>
        </p:txBody>
      </p:sp>
    </p:spTree>
    <p:extLst>
      <p:ext uri="{BB962C8B-B14F-4D97-AF65-F5344CB8AC3E}">
        <p14:creationId xmlns:p14="http://schemas.microsoft.com/office/powerpoint/2010/main" val="300209775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4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0153" t="8426" r="48454" b="12163"/>
          <a:stretch/>
        </p:blipFill>
        <p:spPr>
          <a:xfrm>
            <a:off x="115386" y="1238081"/>
            <a:ext cx="4748019" cy="4112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6250" t="13270" r="48846" b="12854"/>
          <a:stretch/>
        </p:blipFill>
        <p:spPr>
          <a:xfrm>
            <a:off x="5002013" y="1475185"/>
            <a:ext cx="3828321" cy="37439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387" y="5350119"/>
            <a:ext cx="29578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b="1" dirty="0"/>
              <a:t>存储阵列由带金属熔丝的</a:t>
            </a:r>
            <a:r>
              <a:rPr kumimoji="1" lang="en-US" altLang="zh-CN" sz="1350" b="1" dirty="0"/>
              <a:t>MOS</a:t>
            </a:r>
            <a:r>
              <a:rPr kumimoji="1" lang="zh-CN" altLang="en-US" sz="1350" b="1" dirty="0"/>
              <a:t>管构成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9066" y="5488618"/>
            <a:ext cx="38202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b="1" dirty="0"/>
              <a:t>用户根据要写入的数据，用编程软件</a:t>
            </a:r>
            <a:r>
              <a:rPr kumimoji="1" lang="zh-CN" altLang="en-US" sz="1350" b="1"/>
              <a:t>生成熔丝图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94071" y="5723751"/>
            <a:ext cx="3304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b="1" dirty="0"/>
              <a:t>用编程器烧断熔丝，即交点处断开了</a:t>
            </a:r>
            <a:r>
              <a:rPr kumimoji="1" lang="en-US" altLang="zh-CN" sz="1350" b="1" dirty="0"/>
              <a:t>MOS</a:t>
            </a:r>
            <a:endParaRPr kumimoji="1" lang="zh-CN" altLang="en-US" sz="135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639993" y="61993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只能编程一次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63173" y="1096136"/>
            <a:ext cx="17523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dirty="0"/>
              <a:t>ROM</a:t>
            </a:r>
            <a:r>
              <a:rPr kumimoji="1" lang="zh-CN" altLang="en-US" sz="1350" dirty="0"/>
              <a:t>如何写入数据？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53994" y="213460"/>
            <a:ext cx="5232797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100" b="1" dirty="0">
                <a:latin typeface="Times New Roman" charset="0"/>
                <a:ea typeface="楷体_GB2312" charset="0"/>
              </a:rPr>
              <a:t>7.1.3</a:t>
            </a:r>
            <a:r>
              <a:rPr kumimoji="1" lang="zh-CN" altLang="en-US" sz="2100" b="1" dirty="0">
                <a:latin typeface="Times New Roman" charset="0"/>
                <a:ea typeface="楷体_GB2312" charset="0"/>
              </a:rPr>
              <a:t> 可编程</a:t>
            </a:r>
            <a:r>
              <a:rPr kumimoji="1" lang="en-US" altLang="zh-CN" sz="2100" b="1" dirty="0">
                <a:latin typeface="Times New Roman" charset="0"/>
                <a:ea typeface="楷体_GB2312" charset="0"/>
              </a:rPr>
              <a:t>ROM</a:t>
            </a:r>
            <a:endParaRPr kumimoji="1" lang="zh-CN" altLang="en-US" b="1" dirty="0">
              <a:latin typeface="Times New Roman" charset="0"/>
              <a:ea typeface="楷体_GB231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9071" y="575788"/>
            <a:ext cx="7627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b="1" dirty="0"/>
              <a:t>       一次性可编程</a:t>
            </a:r>
            <a:r>
              <a:rPr kumimoji="1" lang="en-US" altLang="zh-CN" sz="1600" b="1" dirty="0"/>
              <a:t>PROM</a:t>
            </a:r>
            <a:r>
              <a:rPr kumimoji="1" lang="zh-CN" altLang="en-US" sz="1600" b="1" dirty="0"/>
              <a:t>，由带金属熔丝的</a:t>
            </a:r>
            <a:r>
              <a:rPr kumimoji="1" lang="en-US" altLang="zh-CN" sz="1600" b="1" dirty="0"/>
              <a:t>MOS</a:t>
            </a:r>
            <a:r>
              <a:rPr kumimoji="1" lang="zh-CN" altLang="en-US" sz="1600" b="1" dirty="0"/>
              <a:t>管构成，出厂时存储内容全为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或</a:t>
            </a:r>
            <a:r>
              <a:rPr kumimoji="1" lang="en-US" altLang="zh-CN" sz="1600" b="1" dirty="0"/>
              <a:t>0</a:t>
            </a:r>
            <a:r>
              <a:rPr kumimoji="1" lang="zh-CN" altLang="en-US" sz="1600" b="1" dirty="0"/>
              <a:t>，</a:t>
            </a:r>
            <a:endParaRPr kumimoji="1" lang="en-US" altLang="zh-CN" sz="1600" b="1" dirty="0"/>
          </a:p>
          <a:p>
            <a:r>
              <a:rPr kumimoji="1" lang="zh-CN" altLang="en-US" sz="1600" b="1" dirty="0"/>
              <a:t>用户利用编程软件生成编程数据图（熔丝图），通过编程器烧断熔丝，写入数据。</a:t>
            </a:r>
          </a:p>
        </p:txBody>
      </p:sp>
    </p:spTree>
    <p:extLst>
      <p:ext uri="{BB962C8B-B14F-4D97-AF65-F5344CB8AC3E}">
        <p14:creationId xmlns:p14="http://schemas.microsoft.com/office/powerpoint/2010/main" val="177310810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5618" t="21956" r="13455" b="21255"/>
          <a:stretch/>
        </p:blipFill>
        <p:spPr>
          <a:xfrm>
            <a:off x="885563" y="38322"/>
            <a:ext cx="7012263" cy="2733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32084" t="28978" r="17717" b="33600"/>
          <a:stretch/>
        </p:blipFill>
        <p:spPr>
          <a:xfrm>
            <a:off x="2467424" y="2856488"/>
            <a:ext cx="4059936" cy="15108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33285" t="29955" r="19166" b="32622"/>
          <a:stretch/>
        </p:blipFill>
        <p:spPr>
          <a:xfrm>
            <a:off x="1619216" y="4436939"/>
            <a:ext cx="5505821" cy="18950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73862" y="6332017"/>
            <a:ext cx="481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现在实际的</a:t>
            </a:r>
            <a:r>
              <a:rPr lang="en-US" altLang="zh-CN" dirty="0">
                <a:solidFill>
                  <a:srgbClr val="FF0000"/>
                </a:solidFill>
              </a:rPr>
              <a:t>ROM</a:t>
            </a:r>
            <a:r>
              <a:rPr lang="zh-CN" altLang="en-US" dirty="0">
                <a:solidFill>
                  <a:srgbClr val="FF0000"/>
                </a:solidFill>
              </a:rPr>
              <a:t>不仅能读功能，还有写功能。</a:t>
            </a:r>
          </a:p>
        </p:txBody>
      </p:sp>
    </p:spTree>
    <p:extLst>
      <p:ext uri="{BB962C8B-B14F-4D97-AF65-F5344CB8AC3E}">
        <p14:creationId xmlns:p14="http://schemas.microsoft.com/office/powerpoint/2010/main" val="28395238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9" name="Text Box 11"/>
          <p:cNvSpPr txBox="1">
            <a:spLocks noChangeArrowheads="1"/>
          </p:cNvSpPr>
          <p:nvPr/>
        </p:nvSpPr>
        <p:spPr bwMode="auto">
          <a:xfrm>
            <a:off x="896645" y="844712"/>
            <a:ext cx="401418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（</a:t>
            </a:r>
            <a:r>
              <a:rPr kumimoji="1" lang="en-US" altLang="zh-CN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1</a:t>
            </a: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） 用于存储固定的专用程序</a:t>
            </a:r>
          </a:p>
        </p:txBody>
      </p:sp>
      <p:sp>
        <p:nvSpPr>
          <p:cNvPr id="380940" name="Text Box 12"/>
          <p:cNvSpPr txBox="1">
            <a:spLocks noChangeArrowheads="1"/>
          </p:cNvSpPr>
          <p:nvPr/>
        </p:nvSpPr>
        <p:spPr bwMode="auto">
          <a:xfrm>
            <a:off x="896645" y="1189361"/>
            <a:ext cx="789559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（</a:t>
            </a:r>
            <a:r>
              <a:rPr kumimoji="1" lang="en-US" altLang="zh-CN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2</a:t>
            </a: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） </a:t>
            </a:r>
            <a:r>
              <a:rPr kumimoji="1" lang="en-US" altLang="zh-CN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ROM</a:t>
            </a: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是一种组合逻辑电路，可用它来</a:t>
            </a:r>
            <a:r>
              <a:rPr kumimoji="1" lang="zh-CN" altLang="en-US" sz="1500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实现各种组合逻辑函数</a:t>
            </a:r>
            <a:r>
              <a:rPr kumimoji="1" lang="en-US" altLang="zh-CN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(</a:t>
            </a: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多输入多输出函数</a:t>
            </a:r>
            <a:r>
              <a:rPr kumimoji="1" lang="en-US" altLang="zh-CN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)</a:t>
            </a: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。</a:t>
            </a:r>
          </a:p>
        </p:txBody>
      </p:sp>
      <p:sp>
        <p:nvSpPr>
          <p:cNvPr id="380943" name="Text Box 15"/>
          <p:cNvSpPr txBox="1">
            <a:spLocks noChangeArrowheads="1"/>
          </p:cNvSpPr>
          <p:nvPr/>
        </p:nvSpPr>
        <p:spPr bwMode="auto">
          <a:xfrm>
            <a:off x="752737" y="3740603"/>
            <a:ext cx="7731762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dirty="0">
                <a:latin typeface="Times New Roman" charset="0"/>
                <a:ea typeface="楷体_GB2312" charset="0"/>
              </a:rPr>
              <a:t>   </a:t>
            </a: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码制变换（二进制与格雷码相互转换） </a:t>
            </a:r>
            <a:endParaRPr kumimoji="1" lang="en-US" altLang="zh-CN" sz="1500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  <a:p>
            <a:pPr algn="l">
              <a:spcBef>
                <a:spcPct val="50000"/>
              </a:spcBef>
            </a:pP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      </a:t>
            </a:r>
            <a:r>
              <a:rPr kumimoji="1" lang="en-US" altLang="zh-CN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---</a:t>
            </a:r>
            <a:r>
              <a:rPr kumimoji="1" lang="zh-CN" altLang="en-US" sz="15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把欲变换的编码作为地址，把最终的目的编码作为相应存储单元中的内容即可。</a:t>
            </a:r>
          </a:p>
        </p:txBody>
      </p:sp>
      <p:sp>
        <p:nvSpPr>
          <p:cNvPr id="380944" name="Rectangle 16"/>
          <p:cNvSpPr>
            <a:spLocks noChangeArrowheads="1"/>
          </p:cNvSpPr>
          <p:nvPr/>
        </p:nvSpPr>
        <p:spPr bwMode="auto">
          <a:xfrm>
            <a:off x="250190" y="306257"/>
            <a:ext cx="3618309" cy="39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1pPr>
            <a:lvl2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2pPr>
            <a:lvl3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3pPr>
            <a:lvl4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4pPr>
            <a:lvl5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Times New Roman" charset="0"/>
              </a:rPr>
              <a:t>7.1.5  ROM</a:t>
            </a:r>
            <a:r>
              <a:rPr lang="zh-CN" altLang="en-US" sz="2400" dirty="0">
                <a:solidFill>
                  <a:schemeClr val="tx1"/>
                </a:solidFill>
                <a:latin typeface="Times New Roman" charset="0"/>
              </a:rPr>
              <a:t>应用举例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2667242" y="1543588"/>
            <a:ext cx="3903491" cy="2123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100" dirty="0">
                <a:latin typeface="Times New Roman" charset="0"/>
                <a:ea typeface="楷体_GB2312" charset="0"/>
              </a:rPr>
              <a:t>   </a:t>
            </a:r>
            <a:r>
              <a:rPr kumimoji="1" lang="en-US" altLang="zh-CN" sz="2400" dirty="0">
                <a:latin typeface="Times New Roman" charset="0"/>
                <a:ea typeface="楷体_GB2312" charset="0"/>
              </a:rPr>
              <a:t> </a:t>
            </a:r>
            <a:r>
              <a:rPr kumimoji="1" lang="zh-CN" altLang="en-US" sz="2000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设计过程：</a:t>
            </a:r>
            <a:endParaRPr kumimoji="1" lang="en-US" altLang="zh-CN" sz="2000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  <a:p>
            <a:pPr algn="l">
              <a:spcBef>
                <a:spcPct val="50000"/>
              </a:spcBef>
            </a:pPr>
            <a:r>
              <a:rPr kumimoji="1" lang="en-US" altLang="zh-CN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   </a:t>
            </a:r>
            <a:r>
              <a:rPr kumimoji="1" lang="zh-CN" altLang="en-US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列出真值表</a:t>
            </a:r>
            <a:endParaRPr kumimoji="1" lang="en-US" altLang="zh-CN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  <a:p>
            <a:pPr algn="l">
              <a:spcBef>
                <a:spcPct val="50000"/>
              </a:spcBef>
            </a:pPr>
            <a:r>
              <a:rPr kumimoji="1" lang="en-US" altLang="zh-CN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   </a:t>
            </a:r>
            <a:r>
              <a:rPr kumimoji="1" lang="zh-CN" altLang="en-US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逻辑函数的</a:t>
            </a:r>
            <a:r>
              <a:rPr kumimoji="1" lang="zh-CN" altLang="en-US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输入</a:t>
            </a:r>
            <a:r>
              <a:rPr kumimoji="1" lang="zh-CN" altLang="en-US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作为</a:t>
            </a:r>
            <a:r>
              <a:rPr kumimoji="1" lang="zh-CN" altLang="en-US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地址</a:t>
            </a:r>
            <a:endParaRPr kumimoji="1" lang="en-US" altLang="zh-CN" dirty="0">
              <a:solidFill>
                <a:srgbClr val="FF0000"/>
              </a:solidFill>
              <a:latin typeface="Times New Roman" charset="0"/>
              <a:ea typeface="楷体_GB2312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   逻辑函数的</a:t>
            </a:r>
            <a:r>
              <a:rPr kumimoji="1" lang="zh-CN" altLang="en-US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输出</a:t>
            </a:r>
            <a:r>
              <a:rPr kumimoji="1" lang="zh-CN" altLang="en-US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作为存储内容</a:t>
            </a:r>
            <a:endParaRPr kumimoji="1" lang="en-US" altLang="zh-CN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  <a:p>
            <a:pPr algn="l">
              <a:spcBef>
                <a:spcPct val="50000"/>
              </a:spcBef>
            </a:pPr>
            <a:r>
              <a:rPr kumimoji="1" lang="en-US" altLang="zh-CN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         </a:t>
            </a:r>
            <a:r>
              <a:rPr kumimoji="1" lang="zh-CN" altLang="en-US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将内容按地址写入</a:t>
            </a:r>
            <a:r>
              <a:rPr kumimoji="1" lang="en-US" altLang="zh-CN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ROM</a:t>
            </a:r>
            <a:r>
              <a:rPr kumimoji="1" lang="zh-CN" altLang="en-US" dirty="0">
                <a:solidFill>
                  <a:srgbClr val="000099"/>
                </a:solidFill>
                <a:latin typeface="Times New Roman" charset="0"/>
                <a:ea typeface="楷体_GB2312" charset="0"/>
              </a:rPr>
              <a:t>。</a:t>
            </a:r>
            <a:endParaRPr kumimoji="1" lang="en-US" altLang="zh-CN" dirty="0">
              <a:solidFill>
                <a:srgbClr val="000099"/>
              </a:solidFill>
              <a:latin typeface="Times New Roman" charset="0"/>
              <a:ea typeface="楷体_GB2312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1442" t="15245" r="48558" b="21267"/>
          <a:stretch/>
        </p:blipFill>
        <p:spPr>
          <a:xfrm>
            <a:off x="1828800" y="4450620"/>
            <a:ext cx="3282572" cy="2407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11731" t="16734" r="48173" b="19305"/>
          <a:stretch/>
        </p:blipFill>
        <p:spPr>
          <a:xfrm>
            <a:off x="5435988" y="4415804"/>
            <a:ext cx="3290462" cy="244219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5481" y="5829317"/>
            <a:ext cx="1773319" cy="507831"/>
            <a:chOff x="55481" y="5829317"/>
            <a:chExt cx="1773319" cy="507831"/>
          </a:xfrm>
        </p:grpSpPr>
        <p:sp>
          <p:nvSpPr>
            <p:cNvPr id="10" name="文本框 9"/>
            <p:cNvSpPr txBox="1"/>
            <p:nvPr/>
          </p:nvSpPr>
          <p:spPr>
            <a:xfrm>
              <a:off x="55481" y="5829317"/>
              <a:ext cx="17733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350" b="1" dirty="0"/>
                <a:t>CE</a:t>
              </a:r>
              <a:r>
                <a:rPr kumimoji="1" lang="zh-CN" altLang="en-US" sz="1350" b="1" dirty="0"/>
                <a:t>为片选端</a:t>
              </a:r>
            </a:p>
            <a:p>
              <a:r>
                <a:rPr kumimoji="1" lang="en-US" altLang="zh-CN" sz="1350" b="1" dirty="0"/>
                <a:t>OE</a:t>
              </a:r>
              <a:r>
                <a:rPr kumimoji="1" lang="zh-CN" altLang="en-US" sz="1350" b="1" dirty="0"/>
                <a:t>为输出使能控制端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169270" y="5878864"/>
              <a:ext cx="1256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69270" y="6089257"/>
              <a:ext cx="1256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1190509"/>
      </p:ext>
    </p:extLst>
  </p:cSld>
  <p:clrMapOvr>
    <a:masterClrMapping/>
  </p:clrMapOvr>
  <p:transition>
    <p:wipe dir="r"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0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0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8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9" grpId="0" build="p" autoUpdateAnimBg="0"/>
      <p:bldP spid="380940" grpId="0" build="p" autoUpdateAnimBg="0"/>
      <p:bldP spid="380943" grpId="0"/>
      <p:bldP spid="8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3629" t="10491" r="13499" b="10995"/>
          <a:stretch/>
        </p:blipFill>
        <p:spPr>
          <a:xfrm>
            <a:off x="178024" y="619041"/>
            <a:ext cx="8858757" cy="44101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7095" y="5900177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/>
              <a:t>地址单元内存储转换后的代码。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97095" y="5510438"/>
            <a:ext cx="300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/>
              <a:t>ROM</a:t>
            </a:r>
            <a:r>
              <a:rPr kumimoji="1" lang="zh-CN" altLang="en-US" sz="1400" b="1" dirty="0"/>
              <a:t>的地址是原代码和控制信号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9131" y="170967"/>
            <a:ext cx="384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ROM</a:t>
            </a:r>
            <a:r>
              <a:rPr lang="zh-CN" altLang="en-US" sz="1600" b="1" dirty="0"/>
              <a:t>是组合逻辑电路，多输入，多输出</a:t>
            </a:r>
          </a:p>
        </p:txBody>
      </p:sp>
    </p:spTree>
    <p:extLst>
      <p:ext uri="{BB962C8B-B14F-4D97-AF65-F5344CB8AC3E}">
        <p14:creationId xmlns:p14="http://schemas.microsoft.com/office/powerpoint/2010/main" val="790492635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3173" t="2032" r="16923" b="45110"/>
          <a:stretch/>
        </p:blipFill>
        <p:spPr>
          <a:xfrm>
            <a:off x="1103007" y="379821"/>
            <a:ext cx="7239277" cy="2529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4257" t="18964" r="45248" b="16515"/>
          <a:stretch/>
        </p:blipFill>
        <p:spPr>
          <a:xfrm>
            <a:off x="2110775" y="2982379"/>
            <a:ext cx="5176267" cy="37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905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5961" t="16391" r="14039" b="20970"/>
          <a:stretch/>
        </p:blipFill>
        <p:spPr>
          <a:xfrm>
            <a:off x="550259" y="96599"/>
            <a:ext cx="8050494" cy="3328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4807" t="19098" r="14616" b="23675"/>
          <a:stretch/>
        </p:blipFill>
        <p:spPr>
          <a:xfrm>
            <a:off x="1923029" y="3468630"/>
            <a:ext cx="4965208" cy="32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0117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3858" t="2544" r="13373" b="9913"/>
          <a:stretch/>
        </p:blipFill>
        <p:spPr>
          <a:xfrm>
            <a:off x="101661" y="408648"/>
            <a:ext cx="8920957" cy="5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43850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1442" t="576" r="12884" b="6819"/>
          <a:stretch/>
        </p:blipFill>
        <p:spPr>
          <a:xfrm>
            <a:off x="193431" y="242762"/>
            <a:ext cx="8739554" cy="61175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507" y="5673492"/>
            <a:ext cx="34771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b="1" dirty="0"/>
              <a:t>检测元件的信号</a:t>
            </a:r>
            <a:r>
              <a:rPr kumimoji="1" lang="en-US" altLang="zh-CN" sz="1350" b="1" dirty="0"/>
              <a:t>---ROM</a:t>
            </a:r>
            <a:r>
              <a:rPr kumimoji="1" lang="zh-CN" altLang="en-US" sz="1350" b="1" dirty="0"/>
              <a:t>的地址</a:t>
            </a:r>
          </a:p>
          <a:p>
            <a:r>
              <a:rPr kumimoji="1" lang="zh-CN" altLang="en-US" sz="1350" b="1" dirty="0"/>
              <a:t>水泵和指示灯的控制信号</a:t>
            </a:r>
            <a:r>
              <a:rPr kumimoji="1" lang="en-US" altLang="zh-CN" sz="1350" b="1" dirty="0"/>
              <a:t>---ROM</a:t>
            </a:r>
            <a:r>
              <a:rPr kumimoji="1" lang="zh-CN" altLang="en-US" sz="1350" b="1" dirty="0"/>
              <a:t>的数据输出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7667" y="987345"/>
            <a:ext cx="24528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b="1" dirty="0">
                <a:solidFill>
                  <a:srgbClr val="FF0000"/>
                </a:solidFill>
              </a:rPr>
              <a:t>用</a:t>
            </a:r>
            <a:r>
              <a:rPr kumimoji="1" lang="en-US" altLang="zh-CN" sz="1350" b="1" dirty="0">
                <a:solidFill>
                  <a:srgbClr val="FF0000"/>
                </a:solidFill>
              </a:rPr>
              <a:t>ROM</a:t>
            </a:r>
            <a:r>
              <a:rPr kumimoji="1" lang="zh-CN" altLang="en-US" sz="1350" b="1" dirty="0">
                <a:solidFill>
                  <a:srgbClr val="FF0000"/>
                </a:solidFill>
              </a:rPr>
              <a:t>实现组合逻辑电路功能</a:t>
            </a:r>
          </a:p>
        </p:txBody>
      </p:sp>
    </p:spTree>
    <p:extLst>
      <p:ext uri="{BB962C8B-B14F-4D97-AF65-F5344CB8AC3E}">
        <p14:creationId xmlns:p14="http://schemas.microsoft.com/office/powerpoint/2010/main" val="186851926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5843" t="22207" r="25000" b="57249"/>
          <a:stretch/>
        </p:blipFill>
        <p:spPr>
          <a:xfrm>
            <a:off x="191044" y="1161207"/>
            <a:ext cx="6686995" cy="1073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31836" t="44540" r="19811" b="32694"/>
          <a:stretch/>
        </p:blipFill>
        <p:spPr>
          <a:xfrm>
            <a:off x="1476395" y="2522016"/>
            <a:ext cx="6786619" cy="14764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0319" t="69069" r="14382" b="12351"/>
          <a:stretch/>
        </p:blipFill>
        <p:spPr>
          <a:xfrm>
            <a:off x="2575644" y="4584860"/>
            <a:ext cx="6357965" cy="12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5281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2121" t="29158" r="15833" b="34478"/>
          <a:stretch/>
        </p:blipFill>
        <p:spPr>
          <a:xfrm>
            <a:off x="115677" y="1728016"/>
            <a:ext cx="8686800" cy="3454934"/>
          </a:xfrm>
          <a:prstGeom prst="rect">
            <a:avLst/>
          </a:prstGeom>
        </p:spPr>
      </p:pic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768123" y="466132"/>
            <a:ext cx="4042592" cy="439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69056" tIns="34529" rIns="69056" bIns="34529" anchor="b">
            <a:spAutoFit/>
          </a:bodyPr>
          <a:lstStyle>
            <a:lvl1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1pPr>
            <a:lvl2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2pPr>
            <a:lvl3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3pPr>
            <a:lvl4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4pPr>
            <a:lvl5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 charset="0"/>
              </a:rPr>
              <a:t>7.2  </a:t>
            </a:r>
            <a:r>
              <a:rPr lang="zh-CN" altLang="en-US" sz="2400" dirty="0">
                <a:solidFill>
                  <a:schemeClr val="tx1"/>
                </a:solidFill>
                <a:latin typeface="Times New Roman" charset="0"/>
              </a:rPr>
              <a:t>随机存取存储器（</a:t>
            </a:r>
            <a:r>
              <a:rPr lang="en-US" altLang="zh-CN" sz="2400" dirty="0">
                <a:solidFill>
                  <a:schemeClr val="tx1"/>
                </a:solidFill>
                <a:latin typeface="Times New Roman" charset="0"/>
              </a:rPr>
              <a:t>RAM</a:t>
            </a:r>
            <a:r>
              <a:rPr lang="zh-CN" altLang="en-US" sz="2400" dirty="0">
                <a:solidFill>
                  <a:schemeClr val="tx1"/>
                </a:solidFill>
                <a:latin typeface="Times New Roman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39230550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63" name="Rectangle 19"/>
          <p:cNvSpPr>
            <a:spLocks noChangeArrowheads="1"/>
          </p:cNvSpPr>
          <p:nvPr/>
        </p:nvSpPr>
        <p:spPr bwMode="auto">
          <a:xfrm>
            <a:off x="603208" y="105997"/>
            <a:ext cx="488751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marL="723900" indent="-723900" algn="l">
              <a:defRPr sz="4000" b="1">
                <a:solidFill>
                  <a:schemeClr val="tx2"/>
                </a:solidFill>
                <a:latin typeface="Arial Narrow" charset="0"/>
                <a:ea typeface="隶书" charset="0"/>
              </a:defRPr>
            </a:lvl1pPr>
            <a:lvl2pPr marL="723900" indent="-723900" algn="l">
              <a:defRPr sz="4000" b="1">
                <a:solidFill>
                  <a:schemeClr val="tx2"/>
                </a:solidFill>
                <a:latin typeface="Arial Narrow" charset="0"/>
                <a:ea typeface="隶书" charset="0"/>
              </a:defRPr>
            </a:lvl2pPr>
            <a:lvl3pPr marL="723900" indent="-723900" algn="l">
              <a:defRPr sz="4000" b="1">
                <a:solidFill>
                  <a:schemeClr val="tx2"/>
                </a:solidFill>
                <a:latin typeface="Arial Narrow" charset="0"/>
                <a:ea typeface="隶书" charset="0"/>
              </a:defRPr>
            </a:lvl3pPr>
            <a:lvl4pPr marL="723900" indent="-723900" algn="l">
              <a:defRPr sz="4000" b="1">
                <a:solidFill>
                  <a:schemeClr val="tx2"/>
                </a:solidFill>
                <a:latin typeface="Arial Narrow" charset="0"/>
                <a:ea typeface="隶书" charset="0"/>
              </a:defRPr>
            </a:lvl4pPr>
            <a:lvl5pPr marL="723900" indent="-723900" algn="l">
              <a:defRPr sz="4000" b="1">
                <a:solidFill>
                  <a:schemeClr val="tx2"/>
                </a:solidFill>
                <a:latin typeface="Arial Narrow" charset="0"/>
                <a:ea typeface="隶书" charset="0"/>
              </a:defRPr>
            </a:lvl5pPr>
            <a:lvl6pPr marL="1181100" indent="-7239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charset="0"/>
                <a:ea typeface="隶书" charset="0"/>
              </a:defRPr>
            </a:lvl6pPr>
            <a:lvl7pPr marL="1638300" indent="-7239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charset="0"/>
                <a:ea typeface="隶书" charset="0"/>
              </a:defRPr>
            </a:lvl7pPr>
            <a:lvl8pPr marL="2095500" indent="-7239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charset="0"/>
                <a:ea typeface="隶书" charset="0"/>
              </a:defRPr>
            </a:lvl8pPr>
            <a:lvl9pPr marL="2552700" indent="-7239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charset="0"/>
                <a:ea typeface="隶书" charset="0"/>
              </a:defRPr>
            </a:lvl9pPr>
          </a:lstStyle>
          <a:p>
            <a:pPr>
              <a:buFontTx/>
              <a:buAutoNum type="arabicPeriod" startAt="7"/>
            </a:pPr>
            <a:r>
              <a:rPr lang="zh-CN" altLang="en-US" sz="2700" dirty="0">
                <a:solidFill>
                  <a:srgbClr val="CC0000"/>
                </a:solidFill>
                <a:latin typeface="Times New Roman" charset="0"/>
                <a:ea typeface="楷体_GB2312" charset="0"/>
              </a:rPr>
              <a:t>半导体存储器</a:t>
            </a:r>
          </a:p>
        </p:txBody>
      </p:sp>
      <p:sp>
        <p:nvSpPr>
          <p:cNvPr id="364564" name="Rectangle 20"/>
          <p:cNvSpPr>
            <a:spLocks noChangeArrowheads="1"/>
          </p:cNvSpPr>
          <p:nvPr/>
        </p:nvSpPr>
        <p:spPr bwMode="auto">
          <a:xfrm>
            <a:off x="1315044" y="917154"/>
            <a:ext cx="3193835" cy="53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accent2"/>
              </a:buClr>
              <a:buFont typeface="Wingdings" charset="2"/>
              <a:defRPr sz="28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1pPr>
            <a:lvl2pPr indent="14288">
              <a:spcBef>
                <a:spcPct val="20000"/>
              </a:spcBef>
              <a:buClr>
                <a:schemeClr val="accent2"/>
              </a:buClr>
              <a:buFont typeface="Wingdings" charset="2"/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2pPr>
            <a:lvl3pPr marL="909638">
              <a:spcBef>
                <a:spcPct val="20000"/>
              </a:spcBef>
              <a:buClr>
                <a:schemeClr val="accent2"/>
              </a:buClr>
              <a:buFont typeface="Wingdings" charset="2"/>
              <a:defRPr sz="28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3pPr>
            <a:lvl4pPr marL="1306513">
              <a:spcBef>
                <a:spcPct val="20000"/>
              </a:spcBef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4pPr>
            <a:lvl5pPr marL="1695450">
              <a:spcBef>
                <a:spcPct val="25000"/>
              </a:spcBef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5pPr>
            <a:lvl6pPr marL="2152650" algn="ctr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6pPr>
            <a:lvl7pPr marL="2609850" algn="ctr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7pPr>
            <a:lvl8pPr marL="3067050" algn="ctr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8pPr>
            <a:lvl9pPr marL="3524250" algn="ctr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9pPr>
          </a:lstStyle>
          <a:p>
            <a:r>
              <a:rPr lang="en-US" altLang="zh-CN" sz="2400" dirty="0">
                <a:solidFill>
                  <a:srgbClr val="000066"/>
                </a:solidFill>
                <a:latin typeface="Times New Roman" charset="0"/>
                <a:hlinkClick r:id="rId4" action="ppaction://hlinksldjump"/>
              </a:rPr>
              <a:t>7.1 </a:t>
            </a:r>
            <a:r>
              <a:rPr lang="zh-CN" altLang="en-US" sz="2400" dirty="0">
                <a:solidFill>
                  <a:srgbClr val="000066"/>
                </a:solidFill>
                <a:latin typeface="Times New Roman" charset="0"/>
                <a:hlinkClick r:id="rId4" action="ppaction://hlinksldjump"/>
              </a:rPr>
              <a:t>只读存储器</a:t>
            </a:r>
            <a:endParaRPr lang="zh-CN" altLang="en-US" sz="2400" dirty="0">
              <a:solidFill>
                <a:srgbClr val="000066"/>
              </a:solidFill>
              <a:latin typeface="Times New Roman" charset="0"/>
            </a:endParaRPr>
          </a:p>
        </p:txBody>
      </p:sp>
      <p:sp>
        <p:nvSpPr>
          <p:cNvPr id="364566" name="Rectangle 22"/>
          <p:cNvSpPr>
            <a:spLocks noChangeArrowheads="1"/>
          </p:cNvSpPr>
          <p:nvPr/>
        </p:nvSpPr>
        <p:spPr bwMode="auto">
          <a:xfrm>
            <a:off x="1408102" y="2375071"/>
            <a:ext cx="2976965" cy="53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accent2"/>
              </a:buClr>
              <a:buFont typeface="Wingdings" charset="2"/>
              <a:defRPr sz="28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1pPr>
            <a:lvl2pPr indent="14288">
              <a:spcBef>
                <a:spcPct val="20000"/>
              </a:spcBef>
              <a:buClr>
                <a:schemeClr val="accent2"/>
              </a:buClr>
              <a:buFont typeface="Wingdings" charset="2"/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2pPr>
            <a:lvl3pPr marL="909638">
              <a:spcBef>
                <a:spcPct val="20000"/>
              </a:spcBef>
              <a:buClr>
                <a:schemeClr val="accent2"/>
              </a:buClr>
              <a:buFont typeface="Wingdings" charset="2"/>
              <a:defRPr sz="28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3pPr>
            <a:lvl4pPr marL="1306513">
              <a:spcBef>
                <a:spcPct val="20000"/>
              </a:spcBef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4pPr>
            <a:lvl5pPr marL="1695450">
              <a:spcBef>
                <a:spcPct val="25000"/>
              </a:spcBef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5pPr>
            <a:lvl6pPr marL="2152650" algn="ctr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6pPr>
            <a:lvl7pPr marL="2609850" algn="ctr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7pPr>
            <a:lvl8pPr marL="3067050" algn="ctr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8pPr>
            <a:lvl9pPr marL="3524250" algn="ctr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9pPr>
          </a:lstStyle>
          <a:p>
            <a:r>
              <a:rPr lang="en-US" altLang="zh-CN" sz="2400" dirty="0">
                <a:solidFill>
                  <a:srgbClr val="000066"/>
                </a:solidFill>
                <a:latin typeface="Times New Roman" charset="0"/>
                <a:hlinkClick r:id="rId5" action="ppaction://hlinkpres?slideindex=1&amp;slidetitle="/>
              </a:rPr>
              <a:t>7.2 </a:t>
            </a:r>
            <a:r>
              <a:rPr lang="zh-CN" altLang="en-US" sz="2400" dirty="0">
                <a:solidFill>
                  <a:srgbClr val="000066"/>
                </a:solidFill>
                <a:latin typeface="Times New Roman" charset="0"/>
                <a:hlinkClick r:id="rId5" action="ppaction://hlinkpres?slideindex=1&amp;slidetitle="/>
              </a:rPr>
              <a:t>随机存取存储器</a:t>
            </a:r>
            <a:endParaRPr lang="zh-CN" altLang="en-US" sz="2400" dirty="0">
              <a:solidFill>
                <a:srgbClr val="000066"/>
              </a:solidFill>
              <a:latin typeface="Times New Roman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21052" y="4382726"/>
            <a:ext cx="2168252" cy="53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469900" indent="-469900" algn="l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1pPr>
            <a:lvl2pPr marL="908050" indent="-436563" algn="l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defRPr sz="30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2pPr>
            <a:lvl3pPr marL="1304925" indent="-395288" algn="l">
              <a:spcBef>
                <a:spcPct val="20000"/>
              </a:spcBef>
              <a:buClr>
                <a:schemeClr val="accent2"/>
              </a:buClr>
              <a:buFont typeface="Wingdings" charset="2"/>
              <a:buChar char="o"/>
              <a:defRPr sz="28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3pPr>
            <a:lvl4pPr marL="1693863" indent="-387350" algn="l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4pPr>
            <a:lvl5pPr marL="2093913" indent="-398463" algn="l">
              <a:spcBef>
                <a:spcPct val="25000"/>
              </a:spcBef>
              <a:buClr>
                <a:schemeClr val="accent2"/>
              </a:buClr>
              <a:buFont typeface="Wingdings" charset="2"/>
              <a:buChar char="§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400" b="1">
                <a:solidFill>
                  <a:schemeClr val="tx1"/>
                </a:solidFill>
                <a:latin typeface="Arial Narrow" charset="0"/>
                <a:ea typeface="楷体_GB2312" charset="0"/>
              </a:defRPr>
            </a:lvl9pPr>
          </a:lstStyle>
          <a:p>
            <a:pPr>
              <a:buFont typeface="Wingdings" charset="2"/>
              <a:buNone/>
            </a:pPr>
            <a:r>
              <a:rPr lang="zh-CN" altLang="en-US" sz="2250" dirty="0">
                <a:solidFill>
                  <a:schemeClr val="accent2"/>
                </a:solidFill>
                <a:latin typeface="Times New Roman" charset="0"/>
              </a:rPr>
              <a:t>教学基本要求：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0836" y="4876740"/>
            <a:ext cx="7504053" cy="143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100" dirty="0">
                <a:solidFill>
                  <a:srgbClr val="000066"/>
                </a:solidFill>
                <a:ea typeface="楷体_GB2312" charset="0"/>
              </a:rPr>
              <a:t>掌握半导体存储器字、位、存储容量、地址等基本概念。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100" dirty="0">
                <a:solidFill>
                  <a:srgbClr val="000066"/>
                </a:solidFill>
                <a:ea typeface="楷体_GB2312" charset="0"/>
              </a:rPr>
              <a:t>掌握</a:t>
            </a:r>
            <a:r>
              <a:rPr lang="en-US" altLang="zh-CN" sz="2100" dirty="0">
                <a:solidFill>
                  <a:srgbClr val="000066"/>
                </a:solidFill>
                <a:ea typeface="楷体_GB2312" charset="0"/>
              </a:rPr>
              <a:t>RAM</a:t>
            </a:r>
            <a:r>
              <a:rPr lang="zh-CN" altLang="en-US" sz="2100" dirty="0">
                <a:solidFill>
                  <a:srgbClr val="000066"/>
                </a:solidFill>
                <a:ea typeface="楷体_GB2312" charset="0"/>
              </a:rPr>
              <a:t>、</a:t>
            </a:r>
            <a:r>
              <a:rPr lang="en-US" altLang="zh-CN" sz="2100" dirty="0">
                <a:solidFill>
                  <a:srgbClr val="000066"/>
                </a:solidFill>
                <a:ea typeface="楷体_GB2312" charset="0"/>
              </a:rPr>
              <a:t>ROM</a:t>
            </a:r>
            <a:r>
              <a:rPr lang="zh-CN" altLang="en-US" sz="2100" dirty="0">
                <a:solidFill>
                  <a:srgbClr val="000066"/>
                </a:solidFill>
                <a:ea typeface="楷体_GB2312" charset="0"/>
              </a:rPr>
              <a:t>的工作原理及典型应用。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100" dirty="0">
                <a:solidFill>
                  <a:srgbClr val="000066"/>
                </a:solidFill>
                <a:ea typeface="楷体_GB2312" charset="0"/>
              </a:rPr>
              <a:t>了解存储器的存储单元的组成及工作原理。</a:t>
            </a: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2015946" y="3319388"/>
            <a:ext cx="702754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RAM(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随机存取存储器</a:t>
            </a:r>
            <a:r>
              <a:rPr lang="en-US" altLang="zh-CN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): 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在运行状态可以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随时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进行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读或写操作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。 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存储的数据必须有电源供应才能保存</a:t>
            </a:r>
            <a:r>
              <a:rPr lang="en-US" altLang="zh-CN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, </a:t>
            </a:r>
            <a:r>
              <a:rPr lang="zh-CN" altLang="en-US" b="1" dirty="0">
                <a:solidFill>
                  <a:srgbClr val="00B050"/>
                </a:solidFill>
                <a:latin typeface="Times New Roman" charset="0"/>
                <a:ea typeface="楷体_GB2312" charset="0"/>
              </a:rPr>
              <a:t>一旦掉电</a:t>
            </a:r>
            <a:r>
              <a:rPr lang="en-US" altLang="zh-CN" b="1" dirty="0">
                <a:solidFill>
                  <a:srgbClr val="00B050"/>
                </a:solidFill>
                <a:latin typeface="Times New Roman" charset="0"/>
                <a:ea typeface="楷体_GB2312" charset="0"/>
              </a:rPr>
              <a:t>, </a:t>
            </a:r>
            <a:r>
              <a:rPr lang="zh-CN" altLang="en-US" b="1" dirty="0">
                <a:solidFill>
                  <a:srgbClr val="00B050"/>
                </a:solidFill>
                <a:latin typeface="Times New Roman" charset="0"/>
                <a:ea typeface="楷体_GB2312" charset="0"/>
              </a:rPr>
              <a:t>数据全部丢失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。</a:t>
            </a: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2015946" y="1592628"/>
            <a:ext cx="716082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ROM(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只读存储器</a:t>
            </a:r>
            <a:r>
              <a:rPr lang="en-US" altLang="zh-CN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)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：在正常工作状态</a:t>
            </a:r>
            <a:r>
              <a:rPr lang="zh-CN" altLang="en-US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只能读出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信息。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 </a:t>
            </a:r>
            <a:r>
              <a:rPr lang="zh-CN" altLang="en-US" b="1" dirty="0">
                <a:solidFill>
                  <a:srgbClr val="00B050"/>
                </a:solidFill>
                <a:latin typeface="Times New Roman" charset="0"/>
                <a:ea typeface="楷体_GB2312" charset="0"/>
              </a:rPr>
              <a:t>断电后信息不会丢失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，常用于</a:t>
            </a:r>
            <a:r>
              <a:rPr kumimoji="1"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存放固定信息（如程序、常数等）</a:t>
            </a:r>
            <a:r>
              <a:rPr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73891217"/>
      </p:ext>
    </p:extLst>
  </p:cSld>
  <p:clrMapOvr>
    <a:masterClrMapping/>
  </p:clrMapOvr>
  <p:transition>
    <p:wipe dir="r"/>
    <p:sndAc>
      <p:stSnd>
        <p:snd r:embed="rId3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596" t="9194" r="50288" b="12437"/>
          <a:stretch/>
        </p:blipFill>
        <p:spPr>
          <a:xfrm>
            <a:off x="140470" y="2314321"/>
            <a:ext cx="4330380" cy="4224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943" t="9941" r="50865" b="10357"/>
          <a:stretch/>
        </p:blipFill>
        <p:spPr>
          <a:xfrm>
            <a:off x="4895243" y="2274770"/>
            <a:ext cx="4106008" cy="4296724"/>
          </a:xfrm>
          <a:prstGeom prst="rect">
            <a:avLst/>
          </a:prstGeom>
        </p:spPr>
      </p:pic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43998" y="1496615"/>
            <a:ext cx="536972" cy="369094"/>
            <a:chOff x="846" y="2212"/>
            <a:chExt cx="451" cy="310"/>
          </a:xfrm>
        </p:grpSpPr>
        <p:sp>
          <p:nvSpPr>
            <p:cNvPr id="5" name="Rectangle 37"/>
            <p:cNvSpPr>
              <a:spLocks noChangeArrowheads="1"/>
            </p:cNvSpPr>
            <p:nvPr/>
          </p:nvSpPr>
          <p:spPr bwMode="auto">
            <a:xfrm>
              <a:off x="846" y="2212"/>
              <a:ext cx="451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i="1" dirty="0">
                  <a:solidFill>
                    <a:srgbClr val="44546A"/>
                  </a:solidFill>
                  <a:latin typeface="Times New Roman" charset="0"/>
                  <a:ea typeface="楷体_GB2312" charset="0"/>
                </a:rPr>
                <a:t>CE</a:t>
              </a:r>
              <a:r>
                <a:rPr lang="en-US" altLang="zh-CN" i="1" dirty="0">
                  <a:solidFill>
                    <a:srgbClr val="FF3300"/>
                  </a:solidFill>
                  <a:latin typeface="Times New Roman" charset="0"/>
                  <a:ea typeface="楷体_GB2312" charset="0"/>
                </a:rPr>
                <a:t> </a:t>
              </a:r>
            </a:p>
          </p:txBody>
        </p:sp>
        <p:sp>
          <p:nvSpPr>
            <p:cNvPr id="6" name="Line 38"/>
            <p:cNvSpPr>
              <a:spLocks noChangeShapeType="1"/>
            </p:cNvSpPr>
            <p:nvPr/>
          </p:nvSpPr>
          <p:spPr bwMode="auto">
            <a:xfrm>
              <a:off x="907" y="2228"/>
              <a:ext cx="204" cy="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Rectangle 45"/>
          <p:cNvSpPr>
            <a:spLocks noChangeArrowheads="1"/>
          </p:cNvSpPr>
          <p:nvPr/>
        </p:nvSpPr>
        <p:spPr bwMode="auto">
          <a:xfrm>
            <a:off x="1213881" y="1495900"/>
            <a:ext cx="14668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954F72"/>
                </a:solidFill>
                <a:latin typeface="Times New Roman" charset="0"/>
                <a:ea typeface="楷体_GB2312" charset="0"/>
              </a:rPr>
              <a:t>片选信号</a:t>
            </a:r>
            <a:r>
              <a:rPr lang="en-US" altLang="zh-CN" dirty="0">
                <a:solidFill>
                  <a:srgbClr val="954F72"/>
                </a:solidFill>
                <a:latin typeface="Times New Roman" charset="0"/>
                <a:ea typeface="楷体_GB2312" charset="0"/>
              </a:rPr>
              <a:t> </a:t>
            </a:r>
            <a:endParaRPr lang="zh-CN" altLang="en-US" dirty="0">
              <a:solidFill>
                <a:srgbClr val="954F72"/>
              </a:solidFill>
              <a:latin typeface="Times New Roman" charset="0"/>
              <a:ea typeface="楷体_GB2312" charset="0"/>
            </a:endParaRPr>
          </a:p>
        </p:txBody>
      </p:sp>
      <p:grpSp>
        <p:nvGrpSpPr>
          <p:cNvPr id="8" name="Group 51"/>
          <p:cNvGrpSpPr>
            <a:grpSpLocks/>
          </p:cNvGrpSpPr>
          <p:nvPr/>
        </p:nvGrpSpPr>
        <p:grpSpPr bwMode="auto">
          <a:xfrm>
            <a:off x="5382924" y="1428444"/>
            <a:ext cx="550069" cy="369094"/>
            <a:chOff x="192" y="1860"/>
            <a:chExt cx="462" cy="310"/>
          </a:xfrm>
        </p:grpSpPr>
        <p:sp>
          <p:nvSpPr>
            <p:cNvPr id="9" name="Rectangle 52"/>
            <p:cNvSpPr>
              <a:spLocks noChangeArrowheads="1"/>
            </p:cNvSpPr>
            <p:nvPr/>
          </p:nvSpPr>
          <p:spPr bwMode="auto">
            <a:xfrm>
              <a:off x="192" y="1860"/>
              <a:ext cx="46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i="1" dirty="0">
                  <a:solidFill>
                    <a:srgbClr val="44546A"/>
                  </a:solidFill>
                  <a:latin typeface="Times New Roman" charset="0"/>
                  <a:ea typeface="楷体_GB2312" charset="0"/>
                </a:rPr>
                <a:t>OE</a:t>
              </a:r>
              <a:r>
                <a:rPr lang="en-US" altLang="zh-CN" dirty="0">
                  <a:solidFill>
                    <a:srgbClr val="FF3300"/>
                  </a:solidFill>
                  <a:latin typeface="Times New Roman" charset="0"/>
                  <a:ea typeface="楷体_GB2312" charset="0"/>
                </a:rPr>
                <a:t> </a:t>
              </a:r>
            </a:p>
          </p:txBody>
        </p:sp>
        <p:sp>
          <p:nvSpPr>
            <p:cNvPr id="10" name="Line 53"/>
            <p:cNvSpPr>
              <a:spLocks noChangeShapeType="1"/>
            </p:cNvSpPr>
            <p:nvPr/>
          </p:nvSpPr>
          <p:spPr bwMode="auto">
            <a:xfrm>
              <a:off x="266" y="1904"/>
              <a:ext cx="204" cy="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1" name="Rectangle 57"/>
          <p:cNvSpPr>
            <a:spLocks noChangeArrowheads="1"/>
          </p:cNvSpPr>
          <p:nvPr/>
        </p:nvSpPr>
        <p:spPr bwMode="auto">
          <a:xfrm>
            <a:off x="5920490" y="1428444"/>
            <a:ext cx="15696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54F72"/>
                </a:solidFill>
                <a:latin typeface="Times New Roman" charset="0"/>
                <a:ea typeface="楷体_GB2312" charset="0"/>
              </a:rPr>
              <a:t>输出使能信号</a:t>
            </a:r>
          </a:p>
        </p:txBody>
      </p: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973010" y="1495900"/>
            <a:ext cx="539353" cy="369094"/>
            <a:chOff x="674" y="1837"/>
            <a:chExt cx="453" cy="310"/>
          </a:xfrm>
        </p:grpSpPr>
        <p:sp>
          <p:nvSpPr>
            <p:cNvPr id="13" name="Rectangle 66"/>
            <p:cNvSpPr>
              <a:spLocks noChangeArrowheads="1"/>
            </p:cNvSpPr>
            <p:nvPr/>
          </p:nvSpPr>
          <p:spPr bwMode="auto">
            <a:xfrm>
              <a:off x="674" y="1837"/>
              <a:ext cx="45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i="1" dirty="0">
                  <a:solidFill>
                    <a:srgbClr val="44546A"/>
                  </a:solidFill>
                  <a:latin typeface="Times New Roman" charset="0"/>
                  <a:ea typeface="楷体_GB2312" charset="0"/>
                </a:rPr>
                <a:t>WE</a:t>
              </a:r>
              <a:r>
                <a:rPr lang="en-US" altLang="zh-CN" dirty="0">
                  <a:solidFill>
                    <a:srgbClr val="FF3300"/>
                  </a:solidFill>
                  <a:latin typeface="Times New Roman" charset="0"/>
                  <a:ea typeface="楷体_GB2312" charset="0"/>
                </a:rPr>
                <a:t> </a:t>
              </a:r>
            </a:p>
          </p:txBody>
        </p:sp>
        <p:sp>
          <p:nvSpPr>
            <p:cNvPr id="14" name="Line 67"/>
            <p:cNvSpPr>
              <a:spLocks noChangeShapeType="1"/>
            </p:cNvSpPr>
            <p:nvPr/>
          </p:nvSpPr>
          <p:spPr bwMode="auto">
            <a:xfrm>
              <a:off x="761" y="1865"/>
              <a:ext cx="263" cy="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5" name="Rectangle 69"/>
          <p:cNvSpPr>
            <a:spLocks noChangeArrowheads="1"/>
          </p:cNvSpPr>
          <p:nvPr/>
        </p:nvSpPr>
        <p:spPr bwMode="auto">
          <a:xfrm>
            <a:off x="3556415" y="1477953"/>
            <a:ext cx="13388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954F72"/>
                </a:solidFill>
                <a:latin typeface="Times New Roman" charset="0"/>
                <a:ea typeface="楷体_GB2312" charset="0"/>
              </a:rPr>
              <a:t>写使能信号</a:t>
            </a: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04245" y="327662"/>
            <a:ext cx="3966605" cy="34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69056" tIns="34529" rIns="69056" bIns="34529" anchor="b">
            <a:spAutoFit/>
          </a:bodyPr>
          <a:lstStyle>
            <a:lvl1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1pPr>
            <a:lvl2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2pPr>
            <a:lvl3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3pPr>
            <a:lvl4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4pPr>
            <a:lvl5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9pPr>
          </a:lstStyle>
          <a:p>
            <a:pPr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charset="0"/>
              </a:rPr>
              <a:t>7.2.1 </a:t>
            </a:r>
            <a:r>
              <a:rPr lang="zh-CN" altLang="en-US" sz="1800" dirty="0">
                <a:solidFill>
                  <a:schemeClr val="tx1"/>
                </a:solidFill>
                <a:latin typeface="Times New Roman" charset="0"/>
              </a:rPr>
              <a:t>静态随机存取存储器</a:t>
            </a:r>
            <a:r>
              <a:rPr lang="en-US" altLang="zh-CN" sz="1800" dirty="0">
                <a:solidFill>
                  <a:schemeClr val="tx1"/>
                </a:solidFill>
                <a:latin typeface="Times New Roman" charset="0"/>
              </a:rPr>
              <a:t>(SRAM)</a:t>
            </a:r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897300" y="923242"/>
            <a:ext cx="3132534" cy="34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9056" tIns="34529" rIns="69056" bIns="34529" anchor="b">
            <a:spAutoFit/>
          </a:bodyPr>
          <a:lstStyle>
            <a:lvl1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1pPr>
            <a:lvl2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2pPr>
            <a:lvl3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3pPr>
            <a:lvl4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4pPr>
            <a:lvl5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9pPr>
          </a:lstStyle>
          <a:p>
            <a:pPr>
              <a:defRPr/>
            </a:pPr>
            <a:r>
              <a:rPr lang="en-US" altLang="zh-CN" sz="1800" dirty="0">
                <a:solidFill>
                  <a:srgbClr val="000066"/>
                </a:solidFill>
                <a:latin typeface="Times New Roman" charset="0"/>
              </a:rPr>
              <a:t>1. SRAM </a:t>
            </a:r>
            <a:r>
              <a:rPr lang="zh-CN" altLang="en-US" sz="1800" dirty="0">
                <a:solidFill>
                  <a:srgbClr val="000066"/>
                </a:solidFill>
                <a:latin typeface="Times New Roman" charset="0"/>
              </a:rPr>
              <a:t>的基本结构及输出</a:t>
            </a:r>
          </a:p>
        </p:txBody>
      </p:sp>
    </p:spTree>
    <p:extLst>
      <p:ext uri="{BB962C8B-B14F-4D97-AF65-F5344CB8AC3E}">
        <p14:creationId xmlns:p14="http://schemas.microsoft.com/office/powerpoint/2010/main" val="356565892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789" t="2241" r="50962" b="10772"/>
          <a:stretch/>
        </p:blipFill>
        <p:spPr>
          <a:xfrm>
            <a:off x="48552" y="34171"/>
            <a:ext cx="4542034" cy="5035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943" t="10773" r="50481" b="10773"/>
          <a:stretch/>
        </p:blipFill>
        <p:spPr>
          <a:xfrm>
            <a:off x="4590586" y="528132"/>
            <a:ext cx="4457699" cy="45420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53488" t="32444" r="13471" b="35474"/>
          <a:stretch/>
        </p:blipFill>
        <p:spPr>
          <a:xfrm>
            <a:off x="2629912" y="5138443"/>
            <a:ext cx="3742566" cy="16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6775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1383" t="9525" r="49943" b="8692"/>
          <a:stretch/>
        </p:blipFill>
        <p:spPr>
          <a:xfrm>
            <a:off x="2510597" y="1292353"/>
            <a:ext cx="4578028" cy="44732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3799" y="206148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2. SRAM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存储单元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4681" y="711900"/>
            <a:ext cx="682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SRAM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与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ROM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最主要的差</a:t>
            </a:r>
            <a:r>
              <a:rPr lang="zh-CN" altLang="en-US" b="1" dirty="0">
                <a:solidFill>
                  <a:prstClr val="black"/>
                </a:solidFill>
                <a:ea typeface="宋体" panose="02010600030101010101" pitchFamily="2" charset="-122"/>
              </a:rPr>
              <a:t>别是存储单元，存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储单元由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锁存器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构成。</a:t>
            </a:r>
          </a:p>
        </p:txBody>
      </p:sp>
      <p:sp>
        <p:nvSpPr>
          <p:cNvPr id="5" name="矩形 4"/>
          <p:cNvSpPr/>
          <p:nvPr/>
        </p:nvSpPr>
        <p:spPr>
          <a:xfrm>
            <a:off x="1456041" y="6050149"/>
            <a:ext cx="6575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SRAM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中数据由锁存器记忆，只要不断电，数据就能永久保存。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09312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RAM存储单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25" y="84708"/>
            <a:ext cx="9026038" cy="63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0546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59184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RAM读操作时序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05" y="153750"/>
            <a:ext cx="8787451" cy="617422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3299B42-503F-4D51-A390-65E7799BA03A}"/>
              </a:ext>
            </a:extLst>
          </p:cNvPr>
          <p:cNvSpPr/>
          <p:nvPr/>
        </p:nvSpPr>
        <p:spPr>
          <a:xfrm>
            <a:off x="4599093" y="673947"/>
            <a:ext cx="3708400" cy="57031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52518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53065" t="9525" r="12892" b="8692"/>
          <a:stretch/>
        </p:blipFill>
        <p:spPr>
          <a:xfrm>
            <a:off x="1754991" y="1272462"/>
            <a:ext cx="4928739" cy="5471029"/>
          </a:xfrm>
          <a:prstGeom prst="rect">
            <a:avLst/>
          </a:prstGeom>
        </p:spPr>
      </p:pic>
      <p:pic>
        <p:nvPicPr>
          <p:cNvPr id="3" name="DRAM存储单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23" y="164065"/>
            <a:ext cx="9056859" cy="6579426"/>
          </a:xfrm>
          <a:prstGeom prst="rect">
            <a:avLst/>
          </a:prstGeom>
        </p:spPr>
      </p:pic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504245" y="327662"/>
            <a:ext cx="3966605" cy="34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69056" tIns="34529" rIns="69056" bIns="34529" anchor="b">
            <a:spAutoFit/>
          </a:bodyPr>
          <a:lstStyle>
            <a:lvl1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1pPr>
            <a:lvl2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2pPr>
            <a:lvl3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3pPr>
            <a:lvl4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4pPr>
            <a:lvl5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9pPr>
          </a:lstStyle>
          <a:p>
            <a:pPr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charset="0"/>
              </a:rPr>
              <a:t>7.2.3   DRAM</a:t>
            </a:r>
          </a:p>
        </p:txBody>
      </p:sp>
    </p:spTree>
    <p:extLst>
      <p:ext uri="{BB962C8B-B14F-4D97-AF65-F5344CB8AC3E}">
        <p14:creationId xmlns:p14="http://schemas.microsoft.com/office/powerpoint/2010/main" val="136570511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413560" y="514135"/>
            <a:ext cx="3918348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1pPr>
            <a:lvl2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2pPr>
            <a:lvl3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3pPr>
            <a:lvl4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4pPr>
            <a:lvl5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 charset="0"/>
                <a:sym typeface="Symbol" charset="2"/>
              </a:rPr>
              <a:t>7.2.4   </a:t>
            </a:r>
            <a:r>
              <a:rPr lang="zh-CN" altLang="en-US" sz="2400" dirty="0">
                <a:solidFill>
                  <a:schemeClr val="tx1"/>
                </a:solidFill>
                <a:latin typeface="Times New Roman" charset="0"/>
              </a:rPr>
              <a:t>存储器容量的扩展</a:t>
            </a:r>
            <a:endParaRPr lang="zh-CN" altLang="en-US" sz="21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02468" name="Text Box 36"/>
          <p:cNvSpPr txBox="1">
            <a:spLocks noChangeArrowheads="1"/>
          </p:cNvSpPr>
          <p:nvPr/>
        </p:nvSpPr>
        <p:spPr bwMode="auto">
          <a:xfrm>
            <a:off x="4836775" y="5646805"/>
            <a:ext cx="75128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kumimoji="1" lang="en-GB" altLang="zh-CN" sz="150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grpSp>
        <p:nvGrpSpPr>
          <p:cNvPr id="402505" name="Group 73"/>
          <p:cNvGrpSpPr>
            <a:grpSpLocks/>
          </p:cNvGrpSpPr>
          <p:nvPr/>
        </p:nvGrpSpPr>
        <p:grpSpPr bwMode="auto">
          <a:xfrm>
            <a:off x="4159306" y="3519538"/>
            <a:ext cx="5148263" cy="2450306"/>
            <a:chOff x="899" y="1298"/>
            <a:chExt cx="4324" cy="2058"/>
          </a:xfrm>
        </p:grpSpPr>
        <p:grpSp>
          <p:nvGrpSpPr>
            <p:cNvPr id="402438" name="Group 6"/>
            <p:cNvGrpSpPr>
              <a:grpSpLocks/>
            </p:cNvGrpSpPr>
            <p:nvPr/>
          </p:nvGrpSpPr>
          <p:grpSpPr bwMode="auto">
            <a:xfrm>
              <a:off x="899" y="2001"/>
              <a:ext cx="3501" cy="524"/>
              <a:chOff x="845" y="2546"/>
              <a:chExt cx="3547" cy="524"/>
            </a:xfrm>
          </p:grpSpPr>
          <p:sp>
            <p:nvSpPr>
              <p:cNvPr id="402439" name="Text Box 7"/>
              <p:cNvSpPr txBox="1">
                <a:spLocks noChangeArrowheads="1"/>
              </p:cNvSpPr>
              <p:nvPr/>
            </p:nvSpPr>
            <p:spPr bwMode="auto">
              <a:xfrm>
                <a:off x="4100" y="2660"/>
                <a:ext cx="292" cy="1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>
                  <a:defRPr/>
                </a:pPr>
                <a:r>
                  <a:rPr lang="en-US" altLang="zh-CN" sz="150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···</a:t>
                </a:r>
              </a:p>
            </p:txBody>
          </p:sp>
          <p:sp>
            <p:nvSpPr>
              <p:cNvPr id="402440" name="Line 8"/>
              <p:cNvSpPr>
                <a:spLocks noChangeShapeType="1"/>
              </p:cNvSpPr>
              <p:nvPr/>
            </p:nvSpPr>
            <p:spPr bwMode="auto">
              <a:xfrm flipV="1">
                <a:off x="3731" y="2703"/>
                <a:ext cx="0" cy="36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2441" name="Text Box 9"/>
              <p:cNvSpPr txBox="1">
                <a:spLocks noChangeArrowheads="1"/>
              </p:cNvSpPr>
              <p:nvPr/>
            </p:nvSpPr>
            <p:spPr bwMode="auto">
              <a:xfrm>
                <a:off x="845" y="2546"/>
                <a:ext cx="399" cy="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>
                  <a:defRPr/>
                </a:pPr>
                <a:r>
                  <a:rPr lang="en-US" altLang="zh-CN" sz="1500" i="1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CE</a:t>
                </a:r>
              </a:p>
            </p:txBody>
          </p:sp>
          <p:sp>
            <p:nvSpPr>
              <p:cNvPr id="402442" name="Line 10"/>
              <p:cNvSpPr>
                <a:spLocks noChangeShapeType="1"/>
              </p:cNvSpPr>
              <p:nvPr/>
            </p:nvSpPr>
            <p:spPr bwMode="auto">
              <a:xfrm>
                <a:off x="1282" y="2694"/>
                <a:ext cx="244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2443" name="Line 11"/>
              <p:cNvSpPr>
                <a:spLocks noChangeShapeType="1"/>
              </p:cNvSpPr>
              <p:nvPr/>
            </p:nvSpPr>
            <p:spPr bwMode="auto">
              <a:xfrm flipV="1">
                <a:off x="1815" y="2707"/>
                <a:ext cx="0" cy="35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2444" name="Oval 12"/>
              <p:cNvSpPr>
                <a:spLocks noChangeArrowheads="1"/>
              </p:cNvSpPr>
              <p:nvPr/>
            </p:nvSpPr>
            <p:spPr bwMode="auto">
              <a:xfrm>
                <a:off x="1797" y="2680"/>
                <a:ext cx="32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2445" name="Group 13"/>
            <p:cNvGrpSpPr>
              <a:grpSpLocks/>
            </p:cNvGrpSpPr>
            <p:nvPr/>
          </p:nvGrpSpPr>
          <p:grpSpPr bwMode="auto">
            <a:xfrm>
              <a:off x="996" y="1298"/>
              <a:ext cx="3517" cy="1162"/>
              <a:chOff x="952" y="1298"/>
              <a:chExt cx="3517" cy="1162"/>
            </a:xfrm>
          </p:grpSpPr>
          <p:sp>
            <p:nvSpPr>
              <p:cNvPr id="402446" name="Oval 14"/>
              <p:cNvSpPr>
                <a:spLocks noChangeArrowheads="1"/>
              </p:cNvSpPr>
              <p:nvPr/>
            </p:nvSpPr>
            <p:spPr bwMode="auto">
              <a:xfrm>
                <a:off x="2553" y="1480"/>
                <a:ext cx="52" cy="45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2447" name="Oval 15"/>
              <p:cNvSpPr>
                <a:spLocks noChangeArrowheads="1"/>
              </p:cNvSpPr>
              <p:nvPr/>
            </p:nvSpPr>
            <p:spPr bwMode="auto">
              <a:xfrm>
                <a:off x="2064" y="1888"/>
                <a:ext cx="63" cy="54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2448" name="Text Box 16"/>
              <p:cNvSpPr txBox="1">
                <a:spLocks noChangeArrowheads="1"/>
              </p:cNvSpPr>
              <p:nvPr/>
            </p:nvSpPr>
            <p:spPr bwMode="auto">
              <a:xfrm>
                <a:off x="1211" y="1701"/>
                <a:ext cx="255" cy="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>
                  <a:defRPr/>
                </a:pPr>
                <a:r>
                  <a:rPr lang="en-US" altLang="zh-CN" sz="135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┇</a:t>
                </a:r>
              </a:p>
            </p:txBody>
          </p:sp>
          <p:grpSp>
            <p:nvGrpSpPr>
              <p:cNvPr id="402449" name="Group 17"/>
              <p:cNvGrpSpPr>
                <a:grpSpLocks/>
              </p:cNvGrpSpPr>
              <p:nvPr/>
            </p:nvGrpSpPr>
            <p:grpSpPr bwMode="auto">
              <a:xfrm>
                <a:off x="952" y="1298"/>
                <a:ext cx="3517" cy="1162"/>
                <a:chOff x="960" y="1613"/>
                <a:chExt cx="3517" cy="1162"/>
              </a:xfrm>
            </p:grpSpPr>
            <p:sp>
              <p:nvSpPr>
                <p:cNvPr id="40245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581" y="1819"/>
                  <a:ext cx="0" cy="95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402451" name="Group 19"/>
                <p:cNvGrpSpPr>
                  <a:grpSpLocks/>
                </p:cNvGrpSpPr>
                <p:nvPr/>
              </p:nvGrpSpPr>
              <p:grpSpPr bwMode="auto">
                <a:xfrm>
                  <a:off x="1282" y="1813"/>
                  <a:ext cx="3195" cy="962"/>
                  <a:chOff x="1282" y="1813"/>
                  <a:chExt cx="3195" cy="962"/>
                </a:xfrm>
              </p:grpSpPr>
              <p:sp>
                <p:nvSpPr>
                  <p:cNvPr id="40245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282" y="1816"/>
                    <a:ext cx="319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350">
                      <a:solidFill>
                        <a:prstClr val="black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0245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282" y="2226"/>
                    <a:ext cx="281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350">
                      <a:solidFill>
                        <a:prstClr val="black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02454" name="Line 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05" y="2227"/>
                    <a:ext cx="0" cy="539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350">
                      <a:solidFill>
                        <a:prstClr val="black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02455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94" y="2217"/>
                    <a:ext cx="0" cy="553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350">
                      <a:solidFill>
                        <a:prstClr val="black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02456" name="Line 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70" y="1813"/>
                    <a:ext cx="0" cy="96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350">
                      <a:solidFill>
                        <a:prstClr val="black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40245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960" y="1613"/>
                  <a:ext cx="379" cy="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350" i="1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A</a:t>
                  </a:r>
                  <a:r>
                    <a:rPr lang="en-US" altLang="zh-CN" sz="13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11</a:t>
                  </a:r>
                  <a:endParaRPr lang="en-US" altLang="zh-CN" sz="135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</p:grpSp>
          <p:sp>
            <p:nvSpPr>
              <p:cNvPr id="402458" name="Text Box 26"/>
              <p:cNvSpPr txBox="1">
                <a:spLocks noChangeArrowheads="1"/>
              </p:cNvSpPr>
              <p:nvPr/>
            </p:nvSpPr>
            <p:spPr bwMode="auto">
              <a:xfrm>
                <a:off x="973" y="1825"/>
                <a:ext cx="379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>
                  <a:defRPr/>
                </a:pPr>
                <a:r>
                  <a:rPr lang="en-US" altLang="zh-CN" sz="1350" i="1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A</a:t>
                </a:r>
                <a:r>
                  <a:rPr lang="en-US" altLang="zh-CN" sz="1350" baseline="-2500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0</a:t>
                </a:r>
                <a:endParaRPr lang="en-US" altLang="zh-CN" sz="1350">
                  <a:solidFill>
                    <a:srgbClr val="000066"/>
                  </a:solidFill>
                  <a:latin typeface="Times New Roman" charset="0"/>
                  <a:ea typeface="楷体_GB2312" charset="0"/>
                </a:endParaRPr>
              </a:p>
            </p:txBody>
          </p:sp>
        </p:grpSp>
        <p:grpSp>
          <p:nvGrpSpPr>
            <p:cNvPr id="402459" name="Group 27"/>
            <p:cNvGrpSpPr>
              <a:grpSpLocks/>
            </p:cNvGrpSpPr>
            <p:nvPr/>
          </p:nvGrpSpPr>
          <p:grpSpPr bwMode="auto">
            <a:xfrm>
              <a:off x="899" y="2051"/>
              <a:ext cx="2571" cy="497"/>
              <a:chOff x="844" y="2776"/>
              <a:chExt cx="2639" cy="770"/>
            </a:xfrm>
          </p:grpSpPr>
          <p:sp>
            <p:nvSpPr>
              <p:cNvPr id="402460" name="Oval 28"/>
              <p:cNvSpPr>
                <a:spLocks noChangeArrowheads="1"/>
              </p:cNvSpPr>
              <p:nvPr/>
            </p:nvSpPr>
            <p:spPr bwMode="auto">
              <a:xfrm>
                <a:off x="1492" y="3165"/>
                <a:ext cx="32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2461" name="Text Box 29"/>
              <p:cNvSpPr txBox="1">
                <a:spLocks noChangeArrowheads="1"/>
              </p:cNvSpPr>
              <p:nvPr/>
            </p:nvSpPr>
            <p:spPr bwMode="auto">
              <a:xfrm>
                <a:off x="2209" y="3148"/>
                <a:ext cx="291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>
                  <a:defRPr/>
                </a:pPr>
                <a:r>
                  <a:rPr lang="en-US" altLang="zh-CN" sz="150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···</a:t>
                </a:r>
              </a:p>
            </p:txBody>
          </p:sp>
          <p:sp>
            <p:nvSpPr>
              <p:cNvPr id="402462" name="Line 30"/>
              <p:cNvSpPr>
                <a:spLocks noChangeShapeType="1"/>
              </p:cNvSpPr>
              <p:nvPr/>
            </p:nvSpPr>
            <p:spPr bwMode="auto">
              <a:xfrm flipV="1">
                <a:off x="1503" y="3192"/>
                <a:ext cx="0" cy="2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2463" name="Line 31"/>
              <p:cNvSpPr>
                <a:spLocks noChangeShapeType="1"/>
              </p:cNvSpPr>
              <p:nvPr/>
            </p:nvSpPr>
            <p:spPr bwMode="auto">
              <a:xfrm>
                <a:off x="1282" y="3179"/>
                <a:ext cx="219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2464" name="Line 32"/>
              <p:cNvSpPr>
                <a:spLocks noChangeShapeType="1"/>
              </p:cNvSpPr>
              <p:nvPr/>
            </p:nvSpPr>
            <p:spPr bwMode="auto">
              <a:xfrm flipH="1" flipV="1">
                <a:off x="3483" y="3189"/>
                <a:ext cx="0" cy="21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grpSp>
            <p:nvGrpSpPr>
              <p:cNvPr id="402465" name="Group 33"/>
              <p:cNvGrpSpPr>
                <a:grpSpLocks/>
              </p:cNvGrpSpPr>
              <p:nvPr/>
            </p:nvGrpSpPr>
            <p:grpSpPr bwMode="auto">
              <a:xfrm>
                <a:off x="844" y="2776"/>
                <a:ext cx="429" cy="770"/>
                <a:chOff x="499" y="2135"/>
                <a:chExt cx="456" cy="953"/>
              </a:xfrm>
            </p:grpSpPr>
            <p:sp>
              <p:nvSpPr>
                <p:cNvPr id="40246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99" y="2568"/>
                  <a:ext cx="45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kumimoji="1" lang="en-US" altLang="zh-CN" sz="1500" i="1" dirty="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WE</a:t>
                  </a:r>
                  <a:endParaRPr kumimoji="1" lang="en-US" altLang="zh-CN" sz="1500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  <p:sp>
              <p:nvSpPr>
                <p:cNvPr id="402467" name="Line 35"/>
                <p:cNvSpPr>
                  <a:spLocks noChangeShapeType="1"/>
                </p:cNvSpPr>
                <p:nvPr/>
              </p:nvSpPr>
              <p:spPr bwMode="auto">
                <a:xfrm>
                  <a:off x="589" y="2591"/>
                  <a:ext cx="20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5" name="Line 35"/>
                <p:cNvSpPr>
                  <a:spLocks noChangeShapeType="1"/>
                </p:cNvSpPr>
                <p:nvPr/>
              </p:nvSpPr>
              <p:spPr bwMode="auto">
                <a:xfrm>
                  <a:off x="589" y="2135"/>
                  <a:ext cx="20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402469" name="Group 37"/>
            <p:cNvGrpSpPr>
              <a:grpSpLocks/>
            </p:cNvGrpSpPr>
            <p:nvPr/>
          </p:nvGrpSpPr>
          <p:grpSpPr bwMode="auto">
            <a:xfrm>
              <a:off x="1338" y="2432"/>
              <a:ext cx="1673" cy="924"/>
              <a:chOff x="1282" y="2710"/>
              <a:chExt cx="1673" cy="924"/>
            </a:xfrm>
          </p:grpSpPr>
          <p:sp>
            <p:nvSpPr>
              <p:cNvPr id="402470" name="Text Box 38"/>
              <p:cNvSpPr txBox="1">
                <a:spLocks noChangeArrowheads="1"/>
              </p:cNvSpPr>
              <p:nvPr/>
            </p:nvSpPr>
            <p:spPr bwMode="auto">
              <a:xfrm>
                <a:off x="1316" y="3416"/>
                <a:ext cx="1422" cy="2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>
                  <a:defRPr/>
                </a:pPr>
                <a:r>
                  <a:rPr lang="en-US" altLang="zh-CN" sz="1350" i="1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D</a:t>
                </a:r>
                <a:r>
                  <a:rPr lang="en-US" altLang="zh-CN" sz="1350" baseline="-25000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0         </a:t>
                </a:r>
                <a:r>
                  <a:rPr lang="en-US" altLang="zh-CN" sz="1350" i="1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D</a:t>
                </a:r>
                <a:r>
                  <a:rPr lang="en-US" altLang="zh-CN" sz="1350" baseline="-25000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1 </a:t>
                </a:r>
                <a:r>
                  <a:rPr lang="en-US" altLang="zh-CN" sz="1350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     </a:t>
                </a:r>
                <a:r>
                  <a:rPr lang="en-US" altLang="zh-CN" sz="1350" i="1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D</a:t>
                </a:r>
                <a:r>
                  <a:rPr lang="en-US" altLang="zh-CN" sz="1350" baseline="-25000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2   </a:t>
                </a:r>
                <a:r>
                  <a:rPr lang="en-US" altLang="zh-CN" sz="1350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   </a:t>
                </a:r>
                <a:r>
                  <a:rPr lang="en-US" altLang="zh-CN" sz="1350" i="1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D</a:t>
                </a:r>
                <a:r>
                  <a:rPr lang="en-US" altLang="zh-CN" sz="1350" baseline="-25000" dirty="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3</a:t>
                </a:r>
                <a:endParaRPr lang="en-US" altLang="zh-CN" sz="1350" dirty="0">
                  <a:solidFill>
                    <a:srgbClr val="000066"/>
                  </a:solidFill>
                  <a:latin typeface="Times New Roman" charset="0"/>
                  <a:ea typeface="楷体_GB2312" charset="0"/>
                </a:endParaRPr>
              </a:p>
            </p:txBody>
          </p:sp>
          <p:grpSp>
            <p:nvGrpSpPr>
              <p:cNvPr id="402471" name="Group 39"/>
              <p:cNvGrpSpPr>
                <a:grpSpLocks/>
              </p:cNvGrpSpPr>
              <p:nvPr/>
            </p:nvGrpSpPr>
            <p:grpSpPr bwMode="auto">
              <a:xfrm>
                <a:off x="1282" y="2710"/>
                <a:ext cx="1673" cy="738"/>
                <a:chOff x="1282" y="2710"/>
                <a:chExt cx="1673" cy="738"/>
              </a:xfrm>
            </p:grpSpPr>
            <p:sp>
              <p:nvSpPr>
                <p:cNvPr id="402472" name="Rectangle 40"/>
                <p:cNvSpPr>
                  <a:spLocks noChangeArrowheads="1"/>
                </p:cNvSpPr>
                <p:nvPr/>
              </p:nvSpPr>
              <p:spPr bwMode="auto">
                <a:xfrm>
                  <a:off x="1316" y="2771"/>
                  <a:ext cx="1392" cy="551"/>
                </a:xfrm>
                <a:prstGeom prst="rect">
                  <a:avLst/>
                </a:prstGeom>
                <a:noFill/>
                <a:ln w="38100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73" name="Oval 41"/>
                <p:cNvSpPr>
                  <a:spLocks noChangeArrowheads="1"/>
                </p:cNvSpPr>
                <p:nvPr/>
              </p:nvSpPr>
              <p:spPr bwMode="auto">
                <a:xfrm>
                  <a:off x="1775" y="2710"/>
                  <a:ext cx="62" cy="55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74" name="Line 42"/>
                <p:cNvSpPr>
                  <a:spLocks noChangeShapeType="1"/>
                </p:cNvSpPr>
                <p:nvPr/>
              </p:nvSpPr>
              <p:spPr bwMode="auto">
                <a:xfrm>
                  <a:off x="1502" y="3327"/>
                  <a:ext cx="0" cy="1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75" name="Line 43"/>
                <p:cNvSpPr>
                  <a:spLocks noChangeShapeType="1"/>
                </p:cNvSpPr>
                <p:nvPr/>
              </p:nvSpPr>
              <p:spPr bwMode="auto">
                <a:xfrm>
                  <a:off x="1822" y="3327"/>
                  <a:ext cx="0" cy="1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76" name="Line 44"/>
                <p:cNvSpPr>
                  <a:spLocks noChangeShapeType="1"/>
                </p:cNvSpPr>
                <p:nvPr/>
              </p:nvSpPr>
              <p:spPr bwMode="auto">
                <a:xfrm>
                  <a:off x="2163" y="3327"/>
                  <a:ext cx="0" cy="1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77" name="Line 45"/>
                <p:cNvSpPr>
                  <a:spLocks noChangeShapeType="1"/>
                </p:cNvSpPr>
                <p:nvPr/>
              </p:nvSpPr>
              <p:spPr bwMode="auto">
                <a:xfrm>
                  <a:off x="2496" y="3327"/>
                  <a:ext cx="0" cy="1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78" name="Oval 46"/>
                <p:cNvSpPr>
                  <a:spLocks noChangeArrowheads="1"/>
                </p:cNvSpPr>
                <p:nvPr/>
              </p:nvSpPr>
              <p:spPr bwMode="auto">
                <a:xfrm>
                  <a:off x="2797" y="2980"/>
                  <a:ext cx="19" cy="16"/>
                </a:xfrm>
                <a:prstGeom prst="ellipse">
                  <a:avLst/>
                </a:prstGeom>
                <a:solidFill>
                  <a:srgbClr val="000000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79" name="Oval 47"/>
                <p:cNvSpPr>
                  <a:spLocks noChangeArrowheads="1"/>
                </p:cNvSpPr>
                <p:nvPr/>
              </p:nvSpPr>
              <p:spPr bwMode="auto">
                <a:xfrm>
                  <a:off x="2936" y="2980"/>
                  <a:ext cx="19" cy="16"/>
                </a:xfrm>
                <a:prstGeom prst="ellipse">
                  <a:avLst/>
                </a:prstGeom>
                <a:solidFill>
                  <a:srgbClr val="000000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8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282" y="2767"/>
                  <a:ext cx="345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kumimoji="1" lang="en-US" altLang="zh-CN" sz="1200" i="1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WE</a:t>
                  </a:r>
                  <a:endParaRPr kumimoji="1" lang="en-US" altLang="zh-CN" sz="120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  <p:sp>
              <p:nvSpPr>
                <p:cNvPr id="40248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1629" y="2755"/>
                  <a:ext cx="383" cy="1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350" i="1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CE</a:t>
                  </a:r>
                </a:p>
              </p:txBody>
            </p:sp>
            <p:sp>
              <p:nvSpPr>
                <p:cNvPr id="40248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1953" y="2745"/>
                  <a:ext cx="379" cy="3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350" i="1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A</a:t>
                  </a:r>
                  <a:r>
                    <a:rPr lang="en-US" altLang="zh-CN" sz="13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0</a:t>
                  </a:r>
                  <a:endParaRPr lang="en-US" altLang="zh-CN" sz="135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  <p:sp>
              <p:nvSpPr>
                <p:cNvPr id="402483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387" y="2736"/>
                  <a:ext cx="379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350" i="1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A</a:t>
                  </a:r>
                  <a:r>
                    <a:rPr lang="en-US" altLang="zh-CN" sz="13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11</a:t>
                  </a:r>
                  <a:endParaRPr lang="en-US" altLang="zh-CN" sz="135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  <p:sp>
              <p:nvSpPr>
                <p:cNvPr id="402484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1557" y="2936"/>
                  <a:ext cx="896" cy="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350" dirty="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4K×4</a:t>
                  </a:r>
                  <a:r>
                    <a:rPr lang="zh-CN" altLang="en-US" sz="1350" dirty="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位</a:t>
                  </a:r>
                </a:p>
              </p:txBody>
            </p:sp>
            <p:sp>
              <p:nvSpPr>
                <p:cNvPr id="40248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365" y="3120"/>
                  <a:ext cx="1328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0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I/O</a:t>
                  </a:r>
                  <a:r>
                    <a:rPr lang="en-US" altLang="zh-CN" sz="10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0   </a:t>
                  </a:r>
                  <a:r>
                    <a:rPr lang="en-US" altLang="zh-CN" sz="10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I/O</a:t>
                  </a:r>
                  <a:r>
                    <a:rPr lang="en-US" altLang="zh-CN" sz="10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1   </a:t>
                  </a:r>
                  <a:r>
                    <a:rPr lang="en-US" altLang="zh-CN" sz="10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 I/O</a:t>
                  </a:r>
                  <a:r>
                    <a:rPr lang="en-US" altLang="zh-CN" sz="10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2 </a:t>
                  </a:r>
                  <a:r>
                    <a:rPr lang="en-US" altLang="zh-CN" sz="10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  I/O</a:t>
                  </a:r>
                  <a:r>
                    <a:rPr lang="en-US" altLang="zh-CN" sz="10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3</a:t>
                  </a:r>
                  <a:endParaRPr lang="en-US" altLang="zh-CN" sz="105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  <p:sp>
              <p:nvSpPr>
                <p:cNvPr id="402486" name="Oval 54"/>
                <p:cNvSpPr>
                  <a:spLocks noChangeArrowheads="1"/>
                </p:cNvSpPr>
                <p:nvPr/>
              </p:nvSpPr>
              <p:spPr bwMode="auto">
                <a:xfrm>
                  <a:off x="1462" y="2713"/>
                  <a:ext cx="62" cy="5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402487" name="Group 55"/>
            <p:cNvGrpSpPr>
              <a:grpSpLocks/>
            </p:cNvGrpSpPr>
            <p:nvPr/>
          </p:nvGrpSpPr>
          <p:grpSpPr bwMode="auto">
            <a:xfrm>
              <a:off x="3084" y="2386"/>
              <a:ext cx="2139" cy="926"/>
              <a:chOff x="3077" y="2713"/>
              <a:chExt cx="2139" cy="926"/>
            </a:xfrm>
          </p:grpSpPr>
          <p:sp>
            <p:nvSpPr>
              <p:cNvPr id="402488" name="Text Box 56"/>
              <p:cNvSpPr txBox="1">
                <a:spLocks noChangeArrowheads="1"/>
              </p:cNvSpPr>
              <p:nvPr/>
            </p:nvSpPr>
            <p:spPr bwMode="auto">
              <a:xfrm>
                <a:off x="3300" y="3421"/>
                <a:ext cx="1916" cy="2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>
                  <a:defRPr/>
                </a:pPr>
                <a:r>
                  <a:rPr lang="en-US" altLang="zh-CN" sz="1350" i="1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D</a:t>
                </a:r>
                <a:r>
                  <a:rPr lang="en-US" altLang="zh-CN" sz="1350" baseline="-2500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12      </a:t>
                </a:r>
                <a:r>
                  <a:rPr lang="en-US" altLang="zh-CN" sz="1350" i="1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D</a:t>
                </a:r>
                <a:r>
                  <a:rPr lang="en-US" altLang="zh-CN" sz="1350" baseline="-2500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13       </a:t>
                </a:r>
                <a:r>
                  <a:rPr lang="en-US" altLang="zh-CN" sz="1350" i="1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D</a:t>
                </a:r>
                <a:r>
                  <a:rPr lang="en-US" altLang="zh-CN" sz="1350" baseline="-2500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14       </a:t>
                </a:r>
                <a:r>
                  <a:rPr lang="en-US" altLang="zh-CN" sz="1350" i="1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D</a:t>
                </a:r>
                <a:r>
                  <a:rPr lang="en-US" altLang="zh-CN" sz="1350" baseline="-25000">
                    <a:solidFill>
                      <a:srgbClr val="000066"/>
                    </a:solidFill>
                    <a:latin typeface="Times New Roman" charset="0"/>
                    <a:ea typeface="楷体_GB2312" charset="0"/>
                  </a:rPr>
                  <a:t>15</a:t>
                </a:r>
                <a:endParaRPr lang="en-US" altLang="zh-CN" sz="1350">
                  <a:solidFill>
                    <a:srgbClr val="000066"/>
                  </a:solidFill>
                  <a:latin typeface="Times New Roman" charset="0"/>
                  <a:ea typeface="楷体_GB2312" charset="0"/>
                </a:endParaRPr>
              </a:p>
            </p:txBody>
          </p:sp>
          <p:grpSp>
            <p:nvGrpSpPr>
              <p:cNvPr id="402489" name="Group 57"/>
              <p:cNvGrpSpPr>
                <a:grpSpLocks/>
              </p:cNvGrpSpPr>
              <p:nvPr/>
            </p:nvGrpSpPr>
            <p:grpSpPr bwMode="auto">
              <a:xfrm>
                <a:off x="3077" y="2713"/>
                <a:ext cx="1592" cy="753"/>
                <a:chOff x="3077" y="2713"/>
                <a:chExt cx="1592" cy="753"/>
              </a:xfrm>
            </p:grpSpPr>
            <p:sp>
              <p:nvSpPr>
                <p:cNvPr id="402490" name="Oval 58"/>
                <p:cNvSpPr>
                  <a:spLocks noChangeArrowheads="1"/>
                </p:cNvSpPr>
                <p:nvPr/>
              </p:nvSpPr>
              <p:spPr bwMode="auto">
                <a:xfrm>
                  <a:off x="3694" y="2714"/>
                  <a:ext cx="60" cy="51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91" name="Oval 59"/>
                <p:cNvSpPr>
                  <a:spLocks noChangeArrowheads="1"/>
                </p:cNvSpPr>
                <p:nvPr/>
              </p:nvSpPr>
              <p:spPr bwMode="auto">
                <a:xfrm>
                  <a:off x="3077" y="2980"/>
                  <a:ext cx="19" cy="16"/>
                </a:xfrm>
                <a:prstGeom prst="ellipse">
                  <a:avLst/>
                </a:prstGeom>
                <a:solidFill>
                  <a:srgbClr val="000000"/>
                </a:solidFill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92" name="Rectangle 60"/>
                <p:cNvSpPr>
                  <a:spLocks noChangeArrowheads="1"/>
                </p:cNvSpPr>
                <p:nvPr/>
              </p:nvSpPr>
              <p:spPr bwMode="auto">
                <a:xfrm>
                  <a:off x="3219" y="2771"/>
                  <a:ext cx="1392" cy="551"/>
                </a:xfrm>
                <a:prstGeom prst="rect">
                  <a:avLst/>
                </a:prstGeom>
                <a:noFill/>
                <a:ln w="38100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93" name="Line 61"/>
                <p:cNvSpPr>
                  <a:spLocks noChangeShapeType="1"/>
                </p:cNvSpPr>
                <p:nvPr/>
              </p:nvSpPr>
              <p:spPr bwMode="auto">
                <a:xfrm>
                  <a:off x="3405" y="3345"/>
                  <a:ext cx="0" cy="1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94" name="Line 62"/>
                <p:cNvSpPr>
                  <a:spLocks noChangeShapeType="1"/>
                </p:cNvSpPr>
                <p:nvPr/>
              </p:nvSpPr>
              <p:spPr bwMode="auto">
                <a:xfrm>
                  <a:off x="3724" y="3345"/>
                  <a:ext cx="0" cy="1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95" name="Line 63"/>
                <p:cNvSpPr>
                  <a:spLocks noChangeShapeType="1"/>
                </p:cNvSpPr>
                <p:nvPr/>
              </p:nvSpPr>
              <p:spPr bwMode="auto">
                <a:xfrm>
                  <a:off x="4065" y="3345"/>
                  <a:ext cx="0" cy="1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96" name="Line 64"/>
                <p:cNvSpPr>
                  <a:spLocks noChangeShapeType="1"/>
                </p:cNvSpPr>
                <p:nvPr/>
              </p:nvSpPr>
              <p:spPr bwMode="auto">
                <a:xfrm>
                  <a:off x="4398" y="3345"/>
                  <a:ext cx="0" cy="1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2497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3532" y="2755"/>
                  <a:ext cx="383" cy="1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350" i="1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CE</a:t>
                  </a:r>
                </a:p>
              </p:txBody>
            </p:sp>
            <p:sp>
              <p:nvSpPr>
                <p:cNvPr id="402498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3920" y="2733"/>
                  <a:ext cx="378" cy="3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350" i="1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A</a:t>
                  </a:r>
                  <a:r>
                    <a:rPr lang="en-US" altLang="zh-CN" sz="13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0</a:t>
                  </a:r>
                  <a:endParaRPr lang="en-US" altLang="zh-CN" sz="135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  <p:sp>
              <p:nvSpPr>
                <p:cNvPr id="402499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290" y="2736"/>
                  <a:ext cx="379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350" i="1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A</a:t>
                  </a:r>
                  <a:r>
                    <a:rPr lang="en-US" altLang="zh-CN" sz="13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11</a:t>
                  </a:r>
                  <a:endParaRPr lang="en-US" altLang="zh-CN" sz="135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  <p:sp>
              <p:nvSpPr>
                <p:cNvPr id="402500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459" y="2954"/>
                  <a:ext cx="897" cy="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3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4K×4</a:t>
                  </a:r>
                  <a:r>
                    <a:rPr lang="zh-CN" altLang="en-US" sz="13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位</a:t>
                  </a:r>
                </a:p>
              </p:txBody>
            </p:sp>
            <p:sp>
              <p:nvSpPr>
                <p:cNvPr id="402501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3268" y="3139"/>
                  <a:ext cx="1328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eaLnBrk="0" hangingPunct="0">
                    <a:defRPr/>
                  </a:pPr>
                  <a:r>
                    <a:rPr lang="en-US" altLang="zh-CN" sz="10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I/O</a:t>
                  </a:r>
                  <a:r>
                    <a:rPr lang="en-US" altLang="zh-CN" sz="10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0   </a:t>
                  </a:r>
                  <a:r>
                    <a:rPr lang="en-US" altLang="zh-CN" sz="10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I/O</a:t>
                  </a:r>
                  <a:r>
                    <a:rPr lang="en-US" altLang="zh-CN" sz="10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1   </a:t>
                  </a:r>
                  <a:r>
                    <a:rPr lang="en-US" altLang="zh-CN" sz="10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 I/O</a:t>
                  </a:r>
                  <a:r>
                    <a:rPr lang="en-US" altLang="zh-CN" sz="10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2 </a:t>
                  </a:r>
                  <a:r>
                    <a:rPr lang="en-US" altLang="zh-CN" sz="105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  I/O</a:t>
                  </a:r>
                  <a:r>
                    <a:rPr lang="en-US" altLang="zh-CN" sz="1050" baseline="-25000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3</a:t>
                  </a:r>
                  <a:endParaRPr lang="en-US" altLang="zh-CN" sz="105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  <p:sp>
              <p:nvSpPr>
                <p:cNvPr id="402502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3253" y="2749"/>
                  <a:ext cx="345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kumimoji="1" lang="en-US" altLang="zh-CN" sz="1200" i="1">
                      <a:solidFill>
                        <a:srgbClr val="000066"/>
                      </a:solidFill>
                      <a:latin typeface="Times New Roman" charset="0"/>
                      <a:ea typeface="楷体_GB2312" charset="0"/>
                    </a:rPr>
                    <a:t>WE</a:t>
                  </a:r>
                  <a:endParaRPr kumimoji="1" lang="en-US" altLang="zh-CN" sz="1200">
                    <a:solidFill>
                      <a:srgbClr val="000066"/>
                    </a:solidFill>
                    <a:latin typeface="Times New Roman" charset="0"/>
                    <a:ea typeface="楷体_GB2312" charset="0"/>
                  </a:endParaRPr>
                </a:p>
              </p:txBody>
            </p:sp>
            <p:sp>
              <p:nvSpPr>
                <p:cNvPr id="402503" name="Oval 71"/>
                <p:cNvSpPr>
                  <a:spLocks noChangeArrowheads="1"/>
                </p:cNvSpPr>
                <p:nvPr/>
              </p:nvSpPr>
              <p:spPr bwMode="auto">
                <a:xfrm>
                  <a:off x="3444" y="2713"/>
                  <a:ext cx="62" cy="5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402504" name="Text Box 72"/>
          <p:cNvSpPr txBox="1">
            <a:spLocks noChangeArrowheads="1"/>
          </p:cNvSpPr>
          <p:nvPr/>
        </p:nvSpPr>
        <p:spPr bwMode="auto">
          <a:xfrm>
            <a:off x="970569" y="2206748"/>
            <a:ext cx="2776043" cy="36933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1. 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字长（位数）的扩展</a:t>
            </a:r>
            <a:endParaRPr lang="zh-CN" altLang="en-US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5193" t="14936" r="31346" b="14310"/>
          <a:stretch/>
        </p:blipFill>
        <p:spPr>
          <a:xfrm>
            <a:off x="4938829" y="590615"/>
            <a:ext cx="2012230" cy="15136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693" t="28669" r="40000" b="20554"/>
          <a:stretch/>
        </p:blipFill>
        <p:spPr>
          <a:xfrm>
            <a:off x="83035" y="3713580"/>
            <a:ext cx="4038605" cy="20028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22072" y="1321190"/>
            <a:ext cx="34743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电脑中的内存条由焊在一起的多个芯片组成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863597" y="2608734"/>
            <a:ext cx="523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通常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RAM 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芯片的字长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位、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位、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8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位、 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16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位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、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32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位</a:t>
            </a:r>
          </a:p>
        </p:txBody>
      </p:sp>
      <p:sp>
        <p:nvSpPr>
          <p:cNvPr id="5" name="矩形 4"/>
          <p:cNvSpPr/>
          <p:nvPr/>
        </p:nvSpPr>
        <p:spPr>
          <a:xfrm>
            <a:off x="1876878" y="29688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也可用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4K</a:t>
            </a:r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X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位的芯片组成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4K</a:t>
            </a:r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X</a:t>
            </a:r>
            <a:r>
              <a:rPr lang="en-US" altLang="zh-CN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16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位的存储系统</a:t>
            </a:r>
            <a:r>
              <a:rPr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4630382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0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504" grpId="0" animBg="1" autoUpdateAnimBg="0"/>
      <p:bldP spid="76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3817" t="11293" r="27803" b="8462"/>
          <a:stretch/>
        </p:blipFill>
        <p:spPr>
          <a:xfrm>
            <a:off x="218011" y="1217852"/>
            <a:ext cx="6789217" cy="5203179"/>
          </a:xfrm>
          <a:prstGeom prst="rect">
            <a:avLst/>
          </a:prstGeom>
        </p:spPr>
      </p:pic>
      <p:sp>
        <p:nvSpPr>
          <p:cNvPr id="3" name="Text Box 72"/>
          <p:cNvSpPr txBox="1">
            <a:spLocks noChangeArrowheads="1"/>
          </p:cNvSpPr>
          <p:nvPr/>
        </p:nvSpPr>
        <p:spPr bwMode="auto">
          <a:xfrm>
            <a:off x="294884" y="175647"/>
            <a:ext cx="2776043" cy="36933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字数的扩展</a:t>
            </a:r>
            <a:endParaRPr lang="zh-CN" altLang="en-US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7378" y="605989"/>
            <a:ext cx="6441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利用外加</a:t>
            </a:r>
            <a:r>
              <a:rPr lang="zh-CN" altLang="en-US" sz="16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译码器</a:t>
            </a:r>
            <a:r>
              <a:rPr lang="zh-CN" altLang="en-US" sz="16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控制存储器芯片的片选使能输入端来实现。</a:t>
            </a:r>
            <a:endParaRPr lang="zh-CN" altLang="en-US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0162" y="28322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</a:rPr>
              <a:t>0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0162" y="32125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</a:rPr>
              <a:t>1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cxnSp>
        <p:nvCxnSpPr>
          <p:cNvPr id="8" name="肘形连接符 7"/>
          <p:cNvCxnSpPr/>
          <p:nvPr/>
        </p:nvCxnSpPr>
        <p:spPr>
          <a:xfrm flipV="1">
            <a:off x="2998099" y="2832213"/>
            <a:ext cx="1549624" cy="606903"/>
          </a:xfrm>
          <a:prstGeom prst="bentConnector3">
            <a:avLst>
              <a:gd name="adj1" fmla="val 42167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62280" t="27075" r="18068" b="28008"/>
          <a:stretch/>
        </p:blipFill>
        <p:spPr>
          <a:xfrm>
            <a:off x="7007228" y="1678618"/>
            <a:ext cx="1383737" cy="146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17411" t="25617" r="26135" b="30904"/>
          <a:stretch/>
        </p:blipFill>
        <p:spPr>
          <a:xfrm>
            <a:off x="6202544" y="3350104"/>
            <a:ext cx="2849365" cy="15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1237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1826" t="9941" r="15001" b="9941"/>
          <a:stretch/>
        </p:blipFill>
        <p:spPr>
          <a:xfrm>
            <a:off x="114093" y="2378086"/>
            <a:ext cx="8855105" cy="44799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076" t="2241" r="19808" b="69517"/>
          <a:stretch/>
        </p:blipFill>
        <p:spPr>
          <a:xfrm>
            <a:off x="2243752" y="68316"/>
            <a:ext cx="5002664" cy="972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3076" t="36594" r="19808" b="28045"/>
          <a:stretch/>
        </p:blipFill>
        <p:spPr>
          <a:xfrm>
            <a:off x="2243751" y="1041006"/>
            <a:ext cx="5002665" cy="1217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1475" y="2074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应用：</a:t>
            </a:r>
          </a:p>
        </p:txBody>
      </p:sp>
    </p:spTree>
    <p:extLst>
      <p:ext uri="{BB962C8B-B14F-4D97-AF65-F5344CB8AC3E}">
        <p14:creationId xmlns:p14="http://schemas.microsoft.com/office/powerpoint/2010/main" val="274404768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1916" t="27460" r="20736" b="27111"/>
          <a:stretch/>
        </p:blipFill>
        <p:spPr>
          <a:xfrm>
            <a:off x="136552" y="1412059"/>
            <a:ext cx="8651399" cy="5287491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40114" y="220740"/>
            <a:ext cx="5347097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1pPr>
            <a:lvl2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2pPr>
            <a:lvl3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3pPr>
            <a:lvl4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4pPr>
            <a:lvl5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9pPr>
          </a:lstStyle>
          <a:p>
            <a:pPr>
              <a:defRPr/>
            </a:pPr>
            <a:r>
              <a:rPr lang="en-US" altLang="zh-CN" sz="2100" dirty="0">
                <a:solidFill>
                  <a:schemeClr val="tx1"/>
                </a:solidFill>
                <a:latin typeface="Times New Roman" charset="0"/>
                <a:sym typeface="Symbol" charset="2"/>
              </a:rPr>
              <a:t>7.2.5</a:t>
            </a:r>
            <a:r>
              <a:rPr lang="en-US" altLang="zh-CN" sz="2100" dirty="0">
                <a:solidFill>
                  <a:schemeClr val="tx1"/>
                </a:solidFill>
                <a:latin typeface="Times New Roman" charset="0"/>
              </a:rPr>
              <a:t>  RAM</a:t>
            </a:r>
            <a:r>
              <a:rPr lang="zh-CN" altLang="en-US" sz="2100" dirty="0">
                <a:solidFill>
                  <a:schemeClr val="tx1"/>
                </a:solidFill>
                <a:latin typeface="Times New Roman" charset="0"/>
              </a:rPr>
              <a:t>应用举例</a:t>
            </a:r>
            <a:r>
              <a:rPr lang="en-US" altLang="zh-CN" sz="2100" dirty="0">
                <a:solidFill>
                  <a:schemeClr val="tx1"/>
                </a:solidFill>
                <a:latin typeface="Times New Roman" charset="0"/>
              </a:rPr>
              <a:t>—LED</a:t>
            </a:r>
            <a:r>
              <a:rPr lang="zh-CN" altLang="en-US" sz="2100" dirty="0">
                <a:solidFill>
                  <a:schemeClr val="tx1"/>
                </a:solidFill>
                <a:latin typeface="Times New Roman" charset="0"/>
              </a:rPr>
              <a:t>点阵显示屏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1" y="1250220"/>
            <a:ext cx="4521566" cy="231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415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12" name="Text Box 20"/>
          <p:cNvSpPr txBox="1">
            <a:spLocks noChangeArrowheads="1"/>
          </p:cNvSpPr>
          <p:nvPr/>
        </p:nvSpPr>
        <p:spPr bwMode="auto">
          <a:xfrm>
            <a:off x="363515" y="1942261"/>
            <a:ext cx="9441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>
                <a:solidFill>
                  <a:srgbClr val="000066"/>
                </a:solidFill>
                <a:latin typeface="Times New Roman" charset="0"/>
                <a:ea typeface="楷体_GB2312" charset="0"/>
              </a:rPr>
              <a:t>存储器</a:t>
            </a:r>
          </a:p>
        </p:txBody>
      </p:sp>
      <p:sp>
        <p:nvSpPr>
          <p:cNvPr id="366613" name="Rectangle 21"/>
          <p:cNvSpPr>
            <a:spLocks noChangeArrowheads="1"/>
          </p:cNvSpPr>
          <p:nvPr/>
        </p:nvSpPr>
        <p:spPr bwMode="auto">
          <a:xfrm>
            <a:off x="1388601" y="1308131"/>
            <a:ext cx="1562100" cy="646331"/>
          </a:xfrm>
          <a:prstGeom prst="rect">
            <a:avLst/>
          </a:prstGeom>
          <a:solidFill>
            <a:srgbClr val="70B8D2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     RAM </a:t>
            </a:r>
            <a:r>
              <a:rPr lang="en-US" altLang="zh-CN" sz="1350">
                <a:solidFill>
                  <a:srgbClr val="000066"/>
                </a:solidFill>
                <a:latin typeface="Times New Roman" charset="0"/>
                <a:ea typeface="楷体_GB2312" charset="0"/>
              </a:rPr>
              <a:t>(Random-Access Memory)</a:t>
            </a:r>
          </a:p>
        </p:txBody>
      </p:sp>
      <p:sp>
        <p:nvSpPr>
          <p:cNvPr id="366614" name="Rectangle 22"/>
          <p:cNvSpPr>
            <a:spLocks noChangeArrowheads="1"/>
          </p:cNvSpPr>
          <p:nvPr/>
        </p:nvSpPr>
        <p:spPr bwMode="auto">
          <a:xfrm>
            <a:off x="1388604" y="2198540"/>
            <a:ext cx="1807369" cy="584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     ROM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350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(Read-Only Memory)</a:t>
            </a:r>
          </a:p>
        </p:txBody>
      </p:sp>
      <p:sp>
        <p:nvSpPr>
          <p:cNvPr id="366616" name="AutoShape 24"/>
          <p:cNvSpPr>
            <a:spLocks/>
          </p:cNvSpPr>
          <p:nvPr/>
        </p:nvSpPr>
        <p:spPr bwMode="auto">
          <a:xfrm>
            <a:off x="1226679" y="1745819"/>
            <a:ext cx="244249" cy="757481"/>
          </a:xfrm>
          <a:prstGeom prst="leftBrace">
            <a:avLst>
              <a:gd name="adj1" fmla="val 58610"/>
              <a:gd name="adj2" fmla="val 50000"/>
            </a:avLst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sz="1350"/>
          </a:p>
        </p:txBody>
      </p:sp>
      <p:sp>
        <p:nvSpPr>
          <p:cNvPr id="366617" name="AutoShape 25"/>
          <p:cNvSpPr>
            <a:spLocks/>
          </p:cNvSpPr>
          <p:nvPr/>
        </p:nvSpPr>
        <p:spPr bwMode="auto">
          <a:xfrm>
            <a:off x="2729402" y="1147659"/>
            <a:ext cx="246304" cy="565106"/>
          </a:xfrm>
          <a:prstGeom prst="leftBrace">
            <a:avLst>
              <a:gd name="adj1" fmla="val 37585"/>
              <a:gd name="adj2" fmla="val 50000"/>
            </a:avLst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sz="1350"/>
          </a:p>
        </p:txBody>
      </p:sp>
      <p:sp>
        <p:nvSpPr>
          <p:cNvPr id="366618" name="AutoShape 26"/>
          <p:cNvSpPr>
            <a:spLocks/>
          </p:cNvSpPr>
          <p:nvPr/>
        </p:nvSpPr>
        <p:spPr bwMode="auto">
          <a:xfrm>
            <a:off x="3130970" y="2271926"/>
            <a:ext cx="265862" cy="587423"/>
          </a:xfrm>
          <a:prstGeom prst="leftBrace">
            <a:avLst>
              <a:gd name="adj1" fmla="val 33689"/>
              <a:gd name="adj2" fmla="val 50000"/>
            </a:avLst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sz="1350"/>
          </a:p>
        </p:txBody>
      </p:sp>
      <p:sp>
        <p:nvSpPr>
          <p:cNvPr id="366620" name="Rectangle 28"/>
          <p:cNvSpPr>
            <a:spLocks noChangeArrowheads="1"/>
          </p:cNvSpPr>
          <p:nvPr/>
        </p:nvSpPr>
        <p:spPr bwMode="auto">
          <a:xfrm>
            <a:off x="3373967" y="2082688"/>
            <a:ext cx="1277541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固定</a:t>
            </a:r>
            <a:r>
              <a:rPr lang="en-US" altLang="zh-CN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ROM</a:t>
            </a:r>
            <a:endParaRPr lang="en-US" altLang="zh-CN" sz="1350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66621" name="Rectangle 29"/>
          <p:cNvSpPr>
            <a:spLocks noChangeArrowheads="1"/>
          </p:cNvSpPr>
          <p:nvPr/>
        </p:nvSpPr>
        <p:spPr bwMode="auto">
          <a:xfrm>
            <a:off x="3287650" y="2666457"/>
            <a:ext cx="1594247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CN" altLang="en-US">
                <a:solidFill>
                  <a:srgbClr val="000066"/>
                </a:solidFill>
                <a:latin typeface="Times New Roman" charset="0"/>
                <a:ea typeface="楷体_GB2312" charset="0"/>
              </a:rPr>
              <a:t>可编程</a:t>
            </a: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ROM</a:t>
            </a:r>
            <a:endParaRPr lang="en-US" altLang="zh-CN" sz="135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66622" name="Rectangle 30"/>
          <p:cNvSpPr>
            <a:spLocks noChangeArrowheads="1"/>
          </p:cNvSpPr>
          <p:nvPr/>
        </p:nvSpPr>
        <p:spPr bwMode="auto">
          <a:xfrm>
            <a:off x="4917616" y="2261645"/>
            <a:ext cx="127754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PROM</a:t>
            </a:r>
            <a:endParaRPr lang="en-US" altLang="zh-CN" sz="135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66623" name="Rectangle 31"/>
          <p:cNvSpPr>
            <a:spLocks noChangeArrowheads="1"/>
          </p:cNvSpPr>
          <p:nvPr/>
        </p:nvSpPr>
        <p:spPr bwMode="auto">
          <a:xfrm>
            <a:off x="4917616" y="2578351"/>
            <a:ext cx="127754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EPROM</a:t>
            </a:r>
            <a:endParaRPr lang="en-US" altLang="zh-CN" sz="135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66624" name="Rectangle 32"/>
          <p:cNvSpPr>
            <a:spLocks noChangeArrowheads="1"/>
          </p:cNvSpPr>
          <p:nvPr/>
        </p:nvSpPr>
        <p:spPr bwMode="auto">
          <a:xfrm>
            <a:off x="4917616" y="2904582"/>
            <a:ext cx="127754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E</a:t>
            </a:r>
            <a:r>
              <a:rPr lang="en-US" altLang="zh-CN" baseline="30000">
                <a:solidFill>
                  <a:srgbClr val="000066"/>
                </a:solidFill>
                <a:latin typeface="Times New Roman" charset="0"/>
                <a:ea typeface="楷体_GB2312" charset="0"/>
              </a:rPr>
              <a:t>2</a:t>
            </a: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PROM</a:t>
            </a:r>
            <a:endParaRPr lang="en-US" altLang="zh-CN" sz="135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66625" name="AutoShape 33"/>
          <p:cNvSpPr>
            <a:spLocks/>
          </p:cNvSpPr>
          <p:nvPr/>
        </p:nvSpPr>
        <p:spPr bwMode="auto">
          <a:xfrm>
            <a:off x="4683060" y="2442007"/>
            <a:ext cx="307903" cy="611551"/>
          </a:xfrm>
          <a:prstGeom prst="leftBrace">
            <a:avLst>
              <a:gd name="adj1" fmla="val 33689"/>
              <a:gd name="adj2" fmla="val 50000"/>
            </a:avLst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sz="1350"/>
          </a:p>
        </p:txBody>
      </p:sp>
      <p:grpSp>
        <p:nvGrpSpPr>
          <p:cNvPr id="366626" name="Group 34"/>
          <p:cNvGrpSpPr>
            <a:grpSpLocks/>
          </p:cNvGrpSpPr>
          <p:nvPr/>
        </p:nvGrpSpPr>
        <p:grpSpPr bwMode="auto">
          <a:xfrm>
            <a:off x="2928079" y="830509"/>
            <a:ext cx="4396979" cy="369093"/>
            <a:chOff x="2228" y="830"/>
            <a:chExt cx="3693" cy="310"/>
          </a:xfrm>
        </p:grpSpPr>
        <p:sp>
          <p:nvSpPr>
            <p:cNvPr id="366627" name="Rectangle 35"/>
            <p:cNvSpPr>
              <a:spLocks noChangeArrowheads="1"/>
            </p:cNvSpPr>
            <p:nvPr/>
          </p:nvSpPr>
          <p:spPr bwMode="auto">
            <a:xfrm>
              <a:off x="2228" y="872"/>
              <a:ext cx="77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80000"/>
                </a:lnSpc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SRAM</a:t>
              </a:r>
              <a:endParaRPr lang="en-US" altLang="zh-CN" sz="1350">
                <a:solidFill>
                  <a:srgbClr val="000066"/>
                </a:solidFill>
                <a:latin typeface="Times New Roman" charset="0"/>
                <a:ea typeface="楷体_GB2312" charset="0"/>
              </a:endParaRPr>
            </a:p>
          </p:txBody>
        </p:sp>
        <p:sp>
          <p:nvSpPr>
            <p:cNvPr id="366628" name="Rectangle 36"/>
            <p:cNvSpPr>
              <a:spLocks noChangeArrowheads="1"/>
            </p:cNvSpPr>
            <p:nvPr/>
          </p:nvSpPr>
          <p:spPr bwMode="auto">
            <a:xfrm>
              <a:off x="2977" y="830"/>
              <a:ext cx="294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zh-CN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(Static RAM)</a:t>
              </a:r>
              <a:r>
                <a:rPr lang="zh-CN" altLang="en-US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：静态</a:t>
              </a:r>
              <a:r>
                <a:rPr lang="en-US" altLang="zh-CN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RAM</a:t>
              </a:r>
            </a:p>
          </p:txBody>
        </p:sp>
      </p:grpSp>
      <p:grpSp>
        <p:nvGrpSpPr>
          <p:cNvPr id="366629" name="Group 37"/>
          <p:cNvGrpSpPr>
            <a:grpSpLocks/>
          </p:cNvGrpSpPr>
          <p:nvPr/>
        </p:nvGrpSpPr>
        <p:grpSpPr bwMode="auto">
          <a:xfrm>
            <a:off x="2975706" y="1585368"/>
            <a:ext cx="4579144" cy="369094"/>
            <a:chOff x="2228" y="1295"/>
            <a:chExt cx="3846" cy="310"/>
          </a:xfrm>
        </p:grpSpPr>
        <p:sp>
          <p:nvSpPr>
            <p:cNvPr id="366630" name="Rectangle 38"/>
            <p:cNvSpPr>
              <a:spLocks noChangeArrowheads="1"/>
            </p:cNvSpPr>
            <p:nvPr/>
          </p:nvSpPr>
          <p:spPr bwMode="auto">
            <a:xfrm>
              <a:off x="2228" y="1335"/>
              <a:ext cx="77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80000"/>
                </a:lnSpc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>
                  <a:solidFill>
                    <a:srgbClr val="000099"/>
                  </a:solidFill>
                  <a:latin typeface="Georgia" charset="0"/>
                </a:rPr>
                <a:t>DRAM</a:t>
              </a:r>
              <a:endParaRPr lang="en-US" altLang="zh-CN" sz="1350">
                <a:solidFill>
                  <a:srgbClr val="000099"/>
                </a:solidFill>
                <a:latin typeface="Georgia" charset="0"/>
              </a:endParaRPr>
            </a:p>
          </p:txBody>
        </p:sp>
        <p:sp>
          <p:nvSpPr>
            <p:cNvPr id="366631" name="Rectangle 39"/>
            <p:cNvSpPr>
              <a:spLocks noChangeArrowheads="1"/>
            </p:cNvSpPr>
            <p:nvPr/>
          </p:nvSpPr>
          <p:spPr bwMode="auto">
            <a:xfrm>
              <a:off x="2934" y="1295"/>
              <a:ext cx="3140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zh-CN">
                  <a:solidFill>
                    <a:srgbClr val="000066"/>
                  </a:solidFill>
                  <a:latin typeface="Georgia" charset="0"/>
                  <a:ea typeface="黑体" charset="0"/>
                </a:rPr>
                <a:t>(Dynamic RAM)</a:t>
              </a:r>
              <a:r>
                <a:rPr lang="zh-CN" altLang="en-US">
                  <a:solidFill>
                    <a:srgbClr val="000066"/>
                  </a:solidFill>
                  <a:latin typeface="Georgia" charset="0"/>
                  <a:ea typeface="黑体" charset="0"/>
                </a:rPr>
                <a:t>：</a:t>
              </a:r>
              <a:r>
                <a:rPr lang="zh-CN" altLang="en-US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动态</a:t>
              </a:r>
              <a:r>
                <a:rPr lang="en-US" altLang="zh-CN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RAM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84855" y="2336117"/>
            <a:ext cx="1023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</a:rPr>
              <a:t>由制造商写入</a:t>
            </a:r>
            <a:r>
              <a:rPr lang="en-US" altLang="zh-CN" sz="1050" dirty="0">
                <a:solidFill>
                  <a:srgbClr val="FF0000"/>
                </a:solidFill>
              </a:rPr>
              <a:t> 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84855" y="2954589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</a:rPr>
              <a:t>由用户写入</a:t>
            </a:r>
            <a:r>
              <a:rPr lang="en-US" altLang="zh-CN" sz="1050" dirty="0">
                <a:solidFill>
                  <a:srgbClr val="FF0000"/>
                </a:solidFill>
              </a:rPr>
              <a:t> 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/>
          <a:srcRect l="12219" t="16685" r="42444" b="48495"/>
          <a:stretch/>
        </p:blipFill>
        <p:spPr>
          <a:xfrm>
            <a:off x="3074884" y="5670978"/>
            <a:ext cx="3018419" cy="10711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/>
          <a:srcRect l="30283" t="28092" r="17001" b="30578"/>
          <a:stretch/>
        </p:blipFill>
        <p:spPr>
          <a:xfrm>
            <a:off x="34720" y="3645461"/>
            <a:ext cx="4882896" cy="196078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/>
          <a:srcRect l="32084" t="28978" r="17717" b="33600"/>
          <a:stretch/>
        </p:blipFill>
        <p:spPr>
          <a:xfrm>
            <a:off x="4821770" y="3645461"/>
            <a:ext cx="4059936" cy="185153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70734" y="680861"/>
            <a:ext cx="250853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应用：用在需频繁读写数据的场合。如手机中的运行内存，计算机系统中的数据缓存、信息处理过程中的数据存储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002506" y="2189403"/>
            <a:ext cx="3104688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应用：存放系统程序、数据表、字符代码等不易变化数据</a:t>
            </a:r>
          </a:p>
          <a:p>
            <a:r>
              <a:rPr kumimoji="1" lang="zh-CN" altLang="en-US" sz="1400" b="1" dirty="0"/>
              <a:t>读操作频率远高于写操作频率的场合</a:t>
            </a:r>
          </a:p>
          <a:p>
            <a:r>
              <a:rPr kumimoji="1" lang="zh-CN" altLang="en-US" sz="1400" b="1" dirty="0"/>
              <a:t>读写都不频繁的场合</a:t>
            </a:r>
          </a:p>
        </p:txBody>
      </p:sp>
    </p:spTree>
    <p:extLst>
      <p:ext uri="{BB962C8B-B14F-4D97-AF65-F5344CB8AC3E}">
        <p14:creationId xmlns:p14="http://schemas.microsoft.com/office/powerpoint/2010/main" val="177566080"/>
      </p:ext>
    </p:extLst>
  </p:cSld>
  <p:clrMapOvr>
    <a:masterClrMapping/>
  </p:clrMapOvr>
  <p:transition>
    <p:wipe dir="r"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6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6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6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6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36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6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6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36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36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36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12" grpId="0" autoUpdateAnimBg="0"/>
      <p:bldP spid="366613" grpId="0" animBg="1" autoUpdateAnimBg="0"/>
      <p:bldP spid="366614" grpId="0" autoUpdateAnimBg="0"/>
      <p:bldP spid="366616" grpId="0" animBg="1"/>
      <p:bldP spid="366617" grpId="0" animBg="1"/>
      <p:bldP spid="366618" grpId="0" animBg="1"/>
      <p:bldP spid="366620" grpId="0" autoUpdateAnimBg="0"/>
      <p:bldP spid="366621" grpId="0" autoUpdateAnimBg="0"/>
      <p:bldP spid="366622" grpId="0" autoUpdateAnimBg="0"/>
      <p:bldP spid="366623" grpId="0" autoUpdateAnimBg="0"/>
      <p:bldP spid="366624" grpId="0" autoUpdateAnimBg="0"/>
      <p:bldP spid="366625" grpId="0" animBg="1"/>
      <p:bldP spid="3" grpId="0"/>
      <p:bldP spid="22" grpId="0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053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304831"/>
              </p:ext>
            </p:extLst>
          </p:nvPr>
        </p:nvGraphicFramePr>
        <p:xfrm>
          <a:off x="1144959" y="792379"/>
          <a:ext cx="7551964" cy="480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图片" r:id="rId3" imgW="5588212" imgH="3548200" progId="Word.Picture.8">
                  <p:embed/>
                </p:oleObj>
              </mc:Choice>
              <mc:Fallback>
                <p:oleObj name="图片" r:id="rId3" imgW="5588212" imgH="3548200" progId="Word.Picture.8">
                  <p:embed/>
                  <p:pic>
                    <p:nvPicPr>
                      <p:cNvPr id="425053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40"/>
                      <a:stretch>
                        <a:fillRect/>
                      </a:stretch>
                    </p:blipFill>
                    <p:spPr bwMode="auto">
                      <a:xfrm>
                        <a:off x="1144959" y="792379"/>
                        <a:ext cx="7551964" cy="48044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5055" name="AutoShape 95"/>
          <p:cNvSpPr>
            <a:spLocks noChangeArrowheads="1"/>
          </p:cNvSpPr>
          <p:nvPr/>
        </p:nvSpPr>
        <p:spPr bwMode="auto">
          <a:xfrm>
            <a:off x="6334009" y="5658096"/>
            <a:ext cx="2284009" cy="568726"/>
          </a:xfrm>
          <a:prstGeom prst="wedgeRoundRectCallout">
            <a:avLst>
              <a:gd name="adj1" fmla="val -39987"/>
              <a:gd name="adj2" fmla="val -14233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计数器控制译码器</a:t>
            </a:r>
            <a:r>
              <a:rPr kumimoji="1" lang="en-US" altLang="zh-CN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32</a:t>
            </a: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个输出从左到右依次为低电平</a:t>
            </a:r>
          </a:p>
        </p:txBody>
      </p:sp>
      <p:sp>
        <p:nvSpPr>
          <p:cNvPr id="425056" name="AutoShape 96"/>
          <p:cNvSpPr>
            <a:spLocks noChangeArrowheads="1"/>
          </p:cNvSpPr>
          <p:nvPr/>
        </p:nvSpPr>
        <p:spPr bwMode="auto">
          <a:xfrm>
            <a:off x="7854670" y="858557"/>
            <a:ext cx="1143673" cy="524380"/>
          </a:xfrm>
          <a:prstGeom prst="wedgeRoundRectCallout">
            <a:avLst>
              <a:gd name="adj1" fmla="val -41601"/>
              <a:gd name="adj2" fmla="val 10137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kumimoji="1" lang="en-US" altLang="zh-CN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LED</a:t>
            </a: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点阵显示屏</a:t>
            </a:r>
            <a:r>
              <a:rPr kumimoji="1" lang="en-US" altLang="zh-CN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8*32</a:t>
            </a:r>
            <a:endParaRPr kumimoji="1" lang="zh-CN" altLang="en-US" sz="1400" dirty="0">
              <a:solidFill>
                <a:srgbClr val="000066"/>
              </a:solidFill>
              <a:latin typeface="Tahoma" charset="0"/>
              <a:ea typeface="楷体_GB2312" charset="0"/>
            </a:endParaRPr>
          </a:p>
          <a:p>
            <a:pPr>
              <a:defRPr/>
            </a:pPr>
            <a:endParaRPr kumimoji="1" lang="zh-CN" altLang="en-US" sz="1400" dirty="0">
              <a:solidFill>
                <a:srgbClr val="000066"/>
              </a:solidFill>
              <a:latin typeface="Tahoma" charset="0"/>
              <a:ea typeface="楷体_GB2312" charset="0"/>
            </a:endParaRPr>
          </a:p>
        </p:txBody>
      </p:sp>
      <p:sp>
        <p:nvSpPr>
          <p:cNvPr id="425057" name="AutoShape 97"/>
          <p:cNvSpPr>
            <a:spLocks noChangeArrowheads="1"/>
          </p:cNvSpPr>
          <p:nvPr/>
        </p:nvSpPr>
        <p:spPr bwMode="auto">
          <a:xfrm>
            <a:off x="170450" y="3145056"/>
            <a:ext cx="1346806" cy="755306"/>
          </a:xfrm>
          <a:prstGeom prst="wedgeRoundRectCallout">
            <a:avLst>
              <a:gd name="adj1" fmla="val 79270"/>
              <a:gd name="adj2" fmla="val -3253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存储显示的数据，需要发光存</a:t>
            </a:r>
            <a:r>
              <a:rPr kumimoji="1" lang="en-US" altLang="zh-CN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1</a:t>
            </a: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，否则存</a:t>
            </a:r>
            <a:r>
              <a:rPr kumimoji="1" lang="en-US" altLang="zh-CN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0</a:t>
            </a: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。</a:t>
            </a:r>
            <a:endParaRPr kumimoji="1" lang="zh-CN" altLang="en-US" sz="1400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425058" name="AutoShape 98"/>
          <p:cNvSpPr>
            <a:spLocks noChangeArrowheads="1"/>
          </p:cNvSpPr>
          <p:nvPr/>
        </p:nvSpPr>
        <p:spPr bwMode="auto">
          <a:xfrm>
            <a:off x="1553671" y="455919"/>
            <a:ext cx="1602495" cy="582100"/>
          </a:xfrm>
          <a:prstGeom prst="wedgeRoundRectCallout">
            <a:avLst>
              <a:gd name="adj1" fmla="val 47831"/>
              <a:gd name="adj2" fmla="val 88175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通过该缓冲器输入</a:t>
            </a:r>
            <a:r>
              <a:rPr kumimoji="1" lang="en-US" altLang="zh-CN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RAM</a:t>
            </a: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新的数据</a:t>
            </a:r>
            <a:endParaRPr kumimoji="1" lang="zh-CN" altLang="en-US" sz="1400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  <a:p>
            <a:pPr>
              <a:defRPr/>
            </a:pPr>
            <a:endParaRPr kumimoji="1" lang="zh-CN" altLang="en-US" sz="1400" dirty="0">
              <a:solidFill>
                <a:srgbClr val="000066"/>
              </a:solidFill>
              <a:latin typeface="Tahoma" charset="0"/>
              <a:ea typeface="楷体_GB2312" charset="0"/>
            </a:endParaRPr>
          </a:p>
        </p:txBody>
      </p:sp>
      <p:sp>
        <p:nvSpPr>
          <p:cNvPr id="425059" name="AutoShape 99"/>
          <p:cNvSpPr>
            <a:spLocks noChangeArrowheads="1"/>
          </p:cNvSpPr>
          <p:nvPr/>
        </p:nvSpPr>
        <p:spPr bwMode="auto">
          <a:xfrm>
            <a:off x="129474" y="5734969"/>
            <a:ext cx="2779614" cy="556589"/>
          </a:xfrm>
          <a:prstGeom prst="wedgeRoundRectCallout">
            <a:avLst>
              <a:gd name="adj1" fmla="val 48494"/>
              <a:gd name="adj2" fmla="val -107705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正常时，由计数器产生</a:t>
            </a:r>
            <a:r>
              <a:rPr kumimoji="1" lang="en-US" altLang="zh-CN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RAM</a:t>
            </a: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地址，更新</a:t>
            </a:r>
            <a:r>
              <a:rPr kumimoji="1" lang="en-US" altLang="zh-CN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RAM</a:t>
            </a:r>
            <a:r>
              <a:rPr kumimoji="1" lang="zh-CN" altLang="en-US" sz="1400" dirty="0">
                <a:solidFill>
                  <a:srgbClr val="000066"/>
                </a:solidFill>
                <a:latin typeface="Tahoma" charset="0"/>
                <a:ea typeface="楷体_GB2312" charset="0"/>
              </a:rPr>
              <a:t>数据时，选择外部地址。</a:t>
            </a:r>
            <a:endParaRPr kumimoji="1" lang="zh-CN" altLang="en-US" sz="1400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  <a:p>
            <a:pPr>
              <a:defRPr/>
            </a:pPr>
            <a:endParaRPr kumimoji="1" lang="zh-CN" altLang="en-US" sz="1400" dirty="0">
              <a:solidFill>
                <a:srgbClr val="000066"/>
              </a:solidFill>
              <a:latin typeface="Tahoma" charset="0"/>
              <a:ea typeface="楷体_GB231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72478" y="4094569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00000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79097" y="4859266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00000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595642" y="3042605"/>
            <a:ext cx="4046" cy="3074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658324" y="304260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66842" y="46367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00000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84739" y="3548357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00000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32063" y="3145056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00111000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42886" y="1698506"/>
            <a:ext cx="2568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zh-CN" sz="1100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zh-CN" sz="1100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sz="1100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zh-CN" sz="1100" dirty="0">
                <a:solidFill>
                  <a:srgbClr val="FF0000"/>
                </a:solidFill>
              </a:rPr>
              <a:t>0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98999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5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2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055" grpId="0" animBg="1"/>
      <p:bldP spid="425056" grpId="0" animBg="1"/>
      <p:bldP spid="425057" grpId="0" animBg="1"/>
      <p:bldP spid="425058" grpId="0" animBg="1"/>
      <p:bldP spid="425059" grpId="0" animBg="1"/>
      <p:bldP spid="2" grpId="0"/>
      <p:bldP spid="9" grpId="0"/>
      <p:bldP spid="13" grpId="0"/>
      <p:bldP spid="14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8347" y="755048"/>
            <a:ext cx="78021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35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半导体存储器是现代数字系统，特别是计算机中的重要组成部分，用来存放系统的运行程序和数据。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34417" t="29556" r="42083" b="35037"/>
          <a:stretch/>
        </p:blipFill>
        <p:spPr>
          <a:xfrm>
            <a:off x="3297504" y="1156404"/>
            <a:ext cx="2446020" cy="2073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31250" t="27037" r="16584" b="29333"/>
          <a:stretch/>
        </p:blipFill>
        <p:spPr>
          <a:xfrm>
            <a:off x="837856" y="3440430"/>
            <a:ext cx="6618146" cy="3326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9568" y="2670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小结：</a:t>
            </a:r>
          </a:p>
        </p:txBody>
      </p:sp>
    </p:spTree>
    <p:extLst>
      <p:ext uri="{BB962C8B-B14F-4D97-AF65-F5344CB8AC3E}">
        <p14:creationId xmlns:p14="http://schemas.microsoft.com/office/powerpoint/2010/main" val="312116308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87" name="Text Box 23"/>
          <p:cNvSpPr txBox="1">
            <a:spLocks noChangeArrowheads="1"/>
          </p:cNvSpPr>
          <p:nvPr/>
        </p:nvSpPr>
        <p:spPr bwMode="auto">
          <a:xfrm>
            <a:off x="894170" y="1470449"/>
            <a:ext cx="799088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只读存储器，数据一般由专用的装置写入，数据一旦写入，不能随意改写，在切断电源后，数据也不会消失。</a:t>
            </a:r>
            <a:endParaRPr kumimoji="1" lang="en-US" altLang="zh-CN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  <a:p>
            <a:pPr marL="285750" indent="-28575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工作时内容只能读出，不能随时写入，所以称为只读存储器。</a:t>
            </a:r>
            <a:r>
              <a:rPr kumimoji="1" lang="en-US" altLang="zh-CN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(Read-Only  Memory)</a:t>
            </a:r>
          </a:p>
        </p:txBody>
      </p:sp>
      <p:sp>
        <p:nvSpPr>
          <p:cNvPr id="369688" name="Rectangle 24"/>
          <p:cNvSpPr>
            <a:spLocks noChangeArrowheads="1"/>
          </p:cNvSpPr>
          <p:nvPr/>
        </p:nvSpPr>
        <p:spPr bwMode="auto">
          <a:xfrm>
            <a:off x="1314948" y="3189473"/>
            <a:ext cx="15563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ROM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的分类</a:t>
            </a:r>
          </a:p>
        </p:txBody>
      </p:sp>
      <p:sp>
        <p:nvSpPr>
          <p:cNvPr id="369689" name="Rectangle 25"/>
          <p:cNvSpPr>
            <a:spLocks noChangeArrowheads="1"/>
          </p:cNvSpPr>
          <p:nvPr/>
        </p:nvSpPr>
        <p:spPr bwMode="auto">
          <a:xfrm>
            <a:off x="2160987" y="5426357"/>
            <a:ext cx="2093119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kumimoji="1" lang="zh-CN" altLang="en-US">
                <a:solidFill>
                  <a:srgbClr val="000066"/>
                </a:solidFill>
                <a:latin typeface="Times New Roman" charset="0"/>
                <a:ea typeface="楷体_GB2312" charset="0"/>
              </a:rPr>
              <a:t>按写入情况划分</a:t>
            </a:r>
            <a:r>
              <a:rPr lang="zh-CN" altLang="en-US">
                <a:solidFill>
                  <a:srgbClr val="000066"/>
                </a:solidFill>
                <a:latin typeface="Times New Roman" charset="0"/>
                <a:ea typeface="楷体_GB2312" charset="0"/>
              </a:rPr>
              <a:t> </a:t>
            </a:r>
          </a:p>
        </p:txBody>
      </p:sp>
      <p:sp>
        <p:nvSpPr>
          <p:cNvPr id="369690" name="AutoShape 26"/>
          <p:cNvSpPr>
            <a:spLocks/>
          </p:cNvSpPr>
          <p:nvPr/>
        </p:nvSpPr>
        <p:spPr bwMode="auto">
          <a:xfrm>
            <a:off x="3917156" y="5324560"/>
            <a:ext cx="234058" cy="511022"/>
          </a:xfrm>
          <a:prstGeom prst="leftBrace">
            <a:avLst>
              <a:gd name="adj1" fmla="val 33689"/>
              <a:gd name="adj2" fmla="val 50000"/>
            </a:avLst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sz="1350"/>
          </a:p>
        </p:txBody>
      </p:sp>
      <p:sp>
        <p:nvSpPr>
          <p:cNvPr id="369691" name="Rectangle 27"/>
          <p:cNvSpPr>
            <a:spLocks noChangeArrowheads="1"/>
          </p:cNvSpPr>
          <p:nvPr/>
        </p:nvSpPr>
        <p:spPr bwMode="auto">
          <a:xfrm>
            <a:off x="4076700" y="5064407"/>
            <a:ext cx="1277541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CN" altLang="en-US">
                <a:solidFill>
                  <a:srgbClr val="000066"/>
                </a:solidFill>
                <a:latin typeface="Times New Roman" charset="0"/>
                <a:ea typeface="楷体_GB2312" charset="0"/>
              </a:rPr>
              <a:t>固定</a:t>
            </a: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ROM</a:t>
            </a:r>
          </a:p>
        </p:txBody>
      </p:sp>
      <p:sp>
        <p:nvSpPr>
          <p:cNvPr id="369692" name="Rectangle 28"/>
          <p:cNvSpPr>
            <a:spLocks noChangeArrowheads="1"/>
          </p:cNvSpPr>
          <p:nvPr/>
        </p:nvSpPr>
        <p:spPr bwMode="auto">
          <a:xfrm>
            <a:off x="4057653" y="5782354"/>
            <a:ext cx="1594247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CN" altLang="en-US">
                <a:solidFill>
                  <a:srgbClr val="000066"/>
                </a:solidFill>
                <a:latin typeface="Times New Roman" charset="0"/>
                <a:ea typeface="楷体_GB2312" charset="0"/>
              </a:rPr>
              <a:t>可编程</a:t>
            </a: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ROM</a:t>
            </a:r>
          </a:p>
        </p:txBody>
      </p:sp>
      <p:sp>
        <p:nvSpPr>
          <p:cNvPr id="369693" name="Rectangle 29"/>
          <p:cNvSpPr>
            <a:spLocks noChangeArrowheads="1"/>
          </p:cNvSpPr>
          <p:nvPr/>
        </p:nvSpPr>
        <p:spPr bwMode="auto">
          <a:xfrm>
            <a:off x="5616181" y="5376351"/>
            <a:ext cx="127754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PROM</a:t>
            </a:r>
            <a:endParaRPr lang="en-US" altLang="zh-CN" sz="135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69694" name="Rectangle 30"/>
          <p:cNvSpPr>
            <a:spLocks noChangeArrowheads="1"/>
          </p:cNvSpPr>
          <p:nvPr/>
        </p:nvSpPr>
        <p:spPr bwMode="auto">
          <a:xfrm>
            <a:off x="5616181" y="5781164"/>
            <a:ext cx="127754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EPROM</a:t>
            </a:r>
            <a:endParaRPr lang="en-US" altLang="zh-CN" sz="135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69695" name="Rectangle 31"/>
          <p:cNvSpPr>
            <a:spLocks noChangeArrowheads="1"/>
          </p:cNvSpPr>
          <p:nvPr/>
        </p:nvSpPr>
        <p:spPr bwMode="auto">
          <a:xfrm>
            <a:off x="5616181" y="6159782"/>
            <a:ext cx="127754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E</a:t>
            </a:r>
            <a:r>
              <a:rPr lang="en-US" altLang="zh-CN" baseline="30000">
                <a:solidFill>
                  <a:srgbClr val="000066"/>
                </a:solidFill>
                <a:latin typeface="Times New Roman" charset="0"/>
                <a:ea typeface="楷体_GB2312" charset="0"/>
              </a:rPr>
              <a:t>2</a:t>
            </a:r>
            <a:r>
              <a:rPr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PROM</a:t>
            </a:r>
            <a:endParaRPr lang="en-US" altLang="zh-CN" sz="135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69696" name="AutoShape 32"/>
          <p:cNvSpPr>
            <a:spLocks/>
          </p:cNvSpPr>
          <p:nvPr/>
        </p:nvSpPr>
        <p:spPr bwMode="auto">
          <a:xfrm>
            <a:off x="5399484" y="5600336"/>
            <a:ext cx="252416" cy="639795"/>
          </a:xfrm>
          <a:prstGeom prst="leftBrace">
            <a:avLst>
              <a:gd name="adj1" fmla="val 33689"/>
              <a:gd name="adj2" fmla="val 50000"/>
            </a:avLst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sz="1350"/>
          </a:p>
        </p:txBody>
      </p:sp>
      <p:sp>
        <p:nvSpPr>
          <p:cNvPr id="369697" name="Rectangle 33"/>
          <p:cNvSpPr>
            <a:spLocks noChangeArrowheads="1"/>
          </p:cNvSpPr>
          <p:nvPr/>
        </p:nvSpPr>
        <p:spPr bwMode="auto">
          <a:xfrm>
            <a:off x="2153497" y="3865783"/>
            <a:ext cx="2529826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kumimoji="1"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按存贮单元中器件划分</a:t>
            </a:r>
            <a:r>
              <a:rPr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 </a:t>
            </a:r>
            <a:endParaRPr lang="zh-CN" altLang="en-US" sz="1350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</p:txBody>
      </p:sp>
      <p:sp>
        <p:nvSpPr>
          <p:cNvPr id="369698" name="AutoShape 34"/>
          <p:cNvSpPr>
            <a:spLocks/>
          </p:cNvSpPr>
          <p:nvPr/>
        </p:nvSpPr>
        <p:spPr bwMode="auto">
          <a:xfrm>
            <a:off x="4727374" y="3650123"/>
            <a:ext cx="297659" cy="849048"/>
          </a:xfrm>
          <a:prstGeom prst="leftBrace">
            <a:avLst>
              <a:gd name="adj1" fmla="val 35407"/>
              <a:gd name="adj2" fmla="val 45711"/>
            </a:avLst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sz="1350"/>
          </a:p>
        </p:txBody>
      </p:sp>
      <p:sp>
        <p:nvSpPr>
          <p:cNvPr id="369699" name="Text Box 35"/>
          <p:cNvSpPr txBox="1">
            <a:spLocks noChangeArrowheads="1"/>
          </p:cNvSpPr>
          <p:nvPr/>
        </p:nvSpPr>
        <p:spPr bwMode="auto">
          <a:xfrm>
            <a:off x="5033365" y="3314523"/>
            <a:ext cx="17180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>
                <a:solidFill>
                  <a:srgbClr val="000066"/>
                </a:solidFill>
                <a:latin typeface="Times New Roman" charset="0"/>
                <a:ea typeface="楷体_GB2312" charset="0"/>
              </a:rPr>
              <a:t>二极管</a:t>
            </a:r>
            <a:r>
              <a:rPr kumimoji="1"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ROM</a:t>
            </a:r>
          </a:p>
        </p:txBody>
      </p:sp>
      <p:sp>
        <p:nvSpPr>
          <p:cNvPr id="369700" name="Text Box 36"/>
          <p:cNvSpPr txBox="1">
            <a:spLocks noChangeArrowheads="1"/>
          </p:cNvSpPr>
          <p:nvPr/>
        </p:nvSpPr>
        <p:spPr bwMode="auto">
          <a:xfrm>
            <a:off x="5041702" y="3863401"/>
            <a:ext cx="17180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>
                <a:solidFill>
                  <a:srgbClr val="000066"/>
                </a:solidFill>
                <a:latin typeface="Times New Roman" charset="0"/>
                <a:ea typeface="楷体_GB2312" charset="0"/>
              </a:rPr>
              <a:t>三极管</a:t>
            </a:r>
            <a:r>
              <a:rPr kumimoji="1"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ROM</a:t>
            </a:r>
          </a:p>
        </p:txBody>
      </p:sp>
      <p:sp>
        <p:nvSpPr>
          <p:cNvPr id="369701" name="Text Box 37"/>
          <p:cNvSpPr txBox="1">
            <a:spLocks noChangeArrowheads="1"/>
          </p:cNvSpPr>
          <p:nvPr/>
        </p:nvSpPr>
        <p:spPr bwMode="auto">
          <a:xfrm>
            <a:off x="5082183" y="4402755"/>
            <a:ext cx="17180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MOS</a:t>
            </a:r>
            <a:r>
              <a:rPr kumimoji="1" lang="zh-CN" altLang="en-US">
                <a:solidFill>
                  <a:srgbClr val="000066"/>
                </a:solidFill>
                <a:latin typeface="Times New Roman" charset="0"/>
                <a:ea typeface="楷体_GB2312" charset="0"/>
              </a:rPr>
              <a:t>管</a:t>
            </a:r>
            <a:r>
              <a:rPr kumimoji="1" lang="en-US" altLang="zh-CN">
                <a:solidFill>
                  <a:srgbClr val="000066"/>
                </a:solidFill>
                <a:latin typeface="Times New Roman" charset="0"/>
                <a:ea typeface="楷体_GB2312" charset="0"/>
              </a:rPr>
              <a:t>ROM</a:t>
            </a:r>
          </a:p>
        </p:txBody>
      </p:sp>
      <p:sp>
        <p:nvSpPr>
          <p:cNvPr id="369702" name="Rectangle 38"/>
          <p:cNvSpPr>
            <a:spLocks noChangeArrowheads="1"/>
          </p:cNvSpPr>
          <p:nvPr/>
        </p:nvSpPr>
        <p:spPr bwMode="auto">
          <a:xfrm>
            <a:off x="863795" y="964278"/>
            <a:ext cx="3390311" cy="39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69056" tIns="34529" rIns="69056" bIns="34529" anchor="b">
            <a:spAutoFit/>
          </a:bodyPr>
          <a:lstStyle>
            <a:lvl1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1pPr>
            <a:lvl2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2pPr>
            <a:lvl3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3pPr>
            <a:lvl4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4pPr>
            <a:lvl5pPr algn="l"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Arial Narrow" charset="0"/>
                <a:ea typeface="楷体_GB2312" charset="0"/>
              </a:defRPr>
            </a:lvl9pPr>
          </a:lstStyle>
          <a:p>
            <a:r>
              <a:rPr lang="en-US" altLang="zh-CN" sz="2100" dirty="0">
                <a:solidFill>
                  <a:schemeClr val="tx1"/>
                </a:solidFill>
                <a:latin typeface="Times New Roman" charset="0"/>
              </a:rPr>
              <a:t>7.1.1  ROM</a:t>
            </a:r>
            <a:r>
              <a:rPr lang="zh-CN" altLang="en-US" sz="2100" dirty="0">
                <a:solidFill>
                  <a:schemeClr val="tx1"/>
                </a:solidFill>
                <a:latin typeface="Times New Roman" charset="0"/>
              </a:rPr>
              <a:t>的基本结构</a:t>
            </a: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447036" y="329836"/>
            <a:ext cx="38070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latin typeface="Times New Roman" charset="0"/>
                <a:ea typeface="楷体_GB2312" charset="0"/>
              </a:rPr>
              <a:t>7.1    </a:t>
            </a:r>
            <a:r>
              <a:rPr lang="zh-CN" altLang="en-US" sz="2400" b="1" dirty="0">
                <a:latin typeface="Times New Roman" charset="0"/>
                <a:ea typeface="楷体_GB2312" charset="0"/>
              </a:rPr>
              <a:t>只读存储器</a:t>
            </a:r>
          </a:p>
        </p:txBody>
      </p:sp>
    </p:spTree>
    <p:extLst>
      <p:ext uri="{BB962C8B-B14F-4D97-AF65-F5344CB8AC3E}">
        <p14:creationId xmlns:p14="http://schemas.microsoft.com/office/powerpoint/2010/main" val="159579895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6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6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6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6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36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6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36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36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36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36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36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369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369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500"/>
                                        <p:tgtEl>
                                          <p:spTgt spid="36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87" grpId="0" autoUpdateAnimBg="0"/>
      <p:bldP spid="369688" grpId="0" autoUpdateAnimBg="0"/>
      <p:bldP spid="369689" grpId="0" autoUpdateAnimBg="0"/>
      <p:bldP spid="369690" grpId="0" animBg="1"/>
      <p:bldP spid="369691" grpId="0" autoUpdateAnimBg="0"/>
      <p:bldP spid="369692" grpId="0" autoUpdateAnimBg="0"/>
      <p:bldP spid="369693" grpId="0" autoUpdateAnimBg="0"/>
      <p:bldP spid="369694" grpId="0" autoUpdateAnimBg="0"/>
      <p:bldP spid="369695" grpId="0" autoUpdateAnimBg="0"/>
      <p:bldP spid="369696" grpId="0" animBg="1"/>
      <p:bldP spid="369697" grpId="0" autoUpdateAnimBg="0"/>
      <p:bldP spid="369698" grpId="0" animBg="1"/>
      <p:bldP spid="369699" grpId="0" autoUpdateAnimBg="0"/>
      <p:bldP spid="369700" grpId="0" autoUpdateAnimBg="0"/>
      <p:bldP spid="36970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2984" t="14653" r="48399" b="12278"/>
          <a:stretch/>
        </p:blipFill>
        <p:spPr>
          <a:xfrm>
            <a:off x="1681204" y="2422018"/>
            <a:ext cx="4978400" cy="4352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3884" y="4020993"/>
            <a:ext cx="704039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350"/>
              <a:t>地址码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54093" y="3011102"/>
            <a:ext cx="2435282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地址单元：构成字的存储单元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88470" y="2063767"/>
            <a:ext cx="3005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350" dirty="0"/>
              <a:t>地址信号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54093" y="3381225"/>
            <a:ext cx="1162498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350" dirty="0"/>
              <a:t>N</a:t>
            </a:r>
            <a:r>
              <a:rPr kumimoji="1" lang="zh-CN" altLang="en-US" sz="1350" dirty="0"/>
              <a:t>个地址单元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97007" y="4397838"/>
            <a:ext cx="5325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dirty="0"/>
              <a:t>N=2</a:t>
            </a:r>
            <a:r>
              <a:rPr kumimoji="1" lang="en-US" altLang="zh-CN" sz="1350" baseline="30000" dirty="0"/>
              <a:t>n</a:t>
            </a:r>
            <a:endParaRPr kumimoji="1" lang="zh-CN" altLang="en-US" sz="1350" baseline="30000" dirty="0"/>
          </a:p>
        </p:txBody>
      </p:sp>
      <p:sp>
        <p:nvSpPr>
          <p:cNvPr id="10" name="文本框 9"/>
          <p:cNvSpPr txBox="1"/>
          <p:nvPr/>
        </p:nvSpPr>
        <p:spPr>
          <a:xfrm>
            <a:off x="2023883" y="5236049"/>
            <a:ext cx="1396536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允许</a:t>
            </a:r>
            <a:r>
              <a:rPr kumimoji="1" lang="zh-CN" altLang="en-US" sz="1350"/>
              <a:t>和禁止输出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38874" y="6410770"/>
            <a:ext cx="1915909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数据输出和输出高阻态</a:t>
            </a: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313464" y="291867"/>
            <a:ext cx="68352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100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en-US" altLang="zh-CN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ROM</a:t>
            </a:r>
            <a:r>
              <a:rPr kumimoji="1" lang="zh-CN" altLang="en-US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组成三部分：地址译码器    存储阵列   输出控制电路</a:t>
            </a:r>
          </a:p>
        </p:txBody>
      </p:sp>
      <p:sp>
        <p:nvSpPr>
          <p:cNvPr id="13" name="Rectangle 51"/>
          <p:cNvSpPr>
            <a:spLocks noChangeArrowheads="1"/>
          </p:cNvSpPr>
          <p:nvPr/>
        </p:nvSpPr>
        <p:spPr bwMode="auto">
          <a:xfrm>
            <a:off x="1062583" y="707365"/>
            <a:ext cx="256095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 </a:t>
            </a:r>
            <a:r>
              <a:rPr kumimoji="1" lang="zh-CN" altLang="en-US" sz="1400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几个概念：</a:t>
            </a:r>
            <a:endParaRPr kumimoji="1" lang="en-US" altLang="zh-CN" sz="1400" b="1" dirty="0">
              <a:solidFill>
                <a:srgbClr val="FF0000"/>
              </a:solidFill>
              <a:latin typeface="Times New Roman" charset="0"/>
              <a:ea typeface="楷体_GB2312" charset="0"/>
            </a:endParaRPr>
          </a:p>
          <a:p>
            <a:pPr algn="l">
              <a:spcBef>
                <a:spcPct val="50000"/>
              </a:spcBef>
            </a:pPr>
            <a:r>
              <a:rPr kumimoji="1" lang="zh-CN" altLang="en-US" sz="1400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字</a:t>
            </a:r>
            <a:r>
              <a:rPr kumimoji="1" lang="zh-CN" altLang="en-US" sz="1400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：每次读出的一组数据</a:t>
            </a:r>
            <a:endParaRPr kumimoji="1" lang="en-US" altLang="zh-CN" sz="1400" b="1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  <a:p>
            <a:pPr algn="l">
              <a:spcBef>
                <a:spcPct val="50000"/>
              </a:spcBef>
            </a:pPr>
            <a:r>
              <a:rPr kumimoji="1" lang="zh-CN" altLang="en-US" sz="1400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字长</a:t>
            </a:r>
            <a:r>
              <a:rPr kumimoji="1" lang="zh-CN" altLang="en-US" sz="1400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：一个字中所含的位数</a:t>
            </a:r>
            <a:endParaRPr kumimoji="1" lang="en-US" altLang="zh-CN" sz="1400" b="1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  <a:p>
            <a:pPr algn="l">
              <a:spcBef>
                <a:spcPct val="50000"/>
              </a:spcBef>
            </a:pPr>
            <a:r>
              <a:rPr kumimoji="1" lang="zh-CN" altLang="en-US" sz="1400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地址</a:t>
            </a:r>
            <a:r>
              <a:rPr kumimoji="1" lang="zh-CN" altLang="en-US" sz="1400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：给每个字赋予一个编号</a:t>
            </a:r>
            <a:endParaRPr kumimoji="1" lang="en-US" altLang="zh-CN" sz="1400" b="1" dirty="0">
              <a:solidFill>
                <a:srgbClr val="000066"/>
              </a:solidFill>
              <a:latin typeface="Times New Roman" charset="0"/>
              <a:ea typeface="楷体_GB2312" charset="0"/>
            </a:endParaRPr>
          </a:p>
          <a:p>
            <a:pPr algn="l">
              <a:spcBef>
                <a:spcPct val="50000"/>
              </a:spcBef>
            </a:pPr>
            <a:r>
              <a:rPr kumimoji="1" lang="zh-CN" altLang="en-US" sz="1400" b="1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地址单元</a:t>
            </a:r>
            <a:r>
              <a:rPr kumimoji="1" lang="zh-CN" altLang="en-US" sz="1400" b="1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：构成字的存储单元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19391" y="4946686"/>
            <a:ext cx="1050288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三态缓冲器</a:t>
            </a:r>
          </a:p>
        </p:txBody>
      </p:sp>
    </p:spTree>
    <p:extLst>
      <p:ext uri="{BB962C8B-B14F-4D97-AF65-F5344CB8AC3E}">
        <p14:creationId xmlns:p14="http://schemas.microsoft.com/office/powerpoint/2010/main" val="7620354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500" t="8676" r="43020" b="7535"/>
          <a:stretch/>
        </p:blipFill>
        <p:spPr>
          <a:xfrm>
            <a:off x="2967543" y="651409"/>
            <a:ext cx="5952095" cy="61389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0871" t="8820" r="51714" b="12019"/>
          <a:stretch/>
        </p:blipFill>
        <p:spPr>
          <a:xfrm>
            <a:off x="2967543" y="647871"/>
            <a:ext cx="6138793" cy="6142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l="11059" t="9036" r="51922" b="12646"/>
          <a:stretch/>
        </p:blipFill>
        <p:spPr>
          <a:xfrm>
            <a:off x="2967543" y="658037"/>
            <a:ext cx="6154954" cy="6199963"/>
          </a:xfrm>
          <a:prstGeom prst="rect">
            <a:avLst/>
          </a:prstGeom>
        </p:spPr>
      </p:pic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155816" y="493413"/>
            <a:ext cx="3590795" cy="136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kumimoji="1" lang="zh-CN" altLang="en-US" sz="1500" b="1" dirty="0">
                <a:solidFill>
                  <a:srgbClr val="000066"/>
                </a:solidFill>
                <a:latin typeface="楷体_GB2312" charset="0"/>
                <a:ea typeface="楷体_GB2312" charset="0"/>
              </a:rPr>
              <a:t>字线与位线的交点相当于一个存储单元。</a:t>
            </a:r>
            <a:endParaRPr kumimoji="1" lang="en-US" altLang="zh-CN" sz="1500" b="1" dirty="0">
              <a:solidFill>
                <a:srgbClr val="000066"/>
              </a:solidFill>
              <a:latin typeface="楷体_GB2312" charset="0"/>
              <a:ea typeface="楷体_GB2312" charset="0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endParaRPr kumimoji="1" lang="zh-CN" altLang="en-US" sz="1500" b="1" dirty="0">
              <a:solidFill>
                <a:srgbClr val="000066"/>
              </a:solidFill>
              <a:latin typeface="楷体_GB2312" charset="0"/>
              <a:ea typeface="楷体_GB2312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500" b="1" dirty="0">
                <a:solidFill>
                  <a:srgbClr val="000066"/>
                </a:solidFill>
                <a:latin typeface="楷体_GB2312" charset="0"/>
                <a:ea typeface="楷体_GB2312" charset="0"/>
              </a:rPr>
              <a:t>在交点处：</a:t>
            </a:r>
            <a:endParaRPr kumimoji="1" lang="en-US" altLang="zh-CN" sz="1500" b="1" dirty="0">
              <a:solidFill>
                <a:srgbClr val="000066"/>
              </a:solidFill>
              <a:latin typeface="楷体_GB2312" charset="0"/>
              <a:ea typeface="楷体_GB2312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1500" b="1" dirty="0">
                <a:solidFill>
                  <a:srgbClr val="000066"/>
                </a:solidFill>
                <a:latin typeface="楷体_GB2312" charset="0"/>
                <a:ea typeface="楷体_GB2312" charset="0"/>
              </a:rPr>
              <a:t>   有二极管相当存</a:t>
            </a:r>
            <a:r>
              <a:rPr kumimoji="1" lang="en-US" altLang="zh-CN" sz="1500" b="1" dirty="0">
                <a:solidFill>
                  <a:srgbClr val="000066"/>
                </a:solidFill>
                <a:latin typeface="楷体_GB2312" charset="0"/>
                <a:ea typeface="楷体_GB2312" charset="0"/>
              </a:rPr>
              <a:t>1</a:t>
            </a:r>
            <a:r>
              <a:rPr kumimoji="1" lang="zh-CN" altLang="en-US" sz="1500" b="1" dirty="0">
                <a:solidFill>
                  <a:srgbClr val="000066"/>
                </a:solidFill>
                <a:latin typeface="楷体_GB2312" charset="0"/>
                <a:ea typeface="楷体_GB2312" charset="0"/>
              </a:rPr>
              <a:t>，无二极管相当存</a:t>
            </a:r>
            <a:r>
              <a:rPr kumimoji="1" lang="en-US" altLang="zh-CN" sz="1500" b="1" dirty="0">
                <a:solidFill>
                  <a:srgbClr val="000066"/>
                </a:solidFill>
                <a:latin typeface="楷体_GB2312" charset="0"/>
                <a:ea typeface="楷体_GB2312" charset="0"/>
              </a:rPr>
              <a:t>0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90163" y="2507260"/>
            <a:ext cx="2576215" cy="553998"/>
            <a:chOff x="101378" y="5732499"/>
            <a:chExt cx="2576215" cy="553998"/>
          </a:xfrm>
        </p:grpSpPr>
        <p:sp>
          <p:nvSpPr>
            <p:cNvPr id="8" name="Rectangle 81"/>
            <p:cNvSpPr>
              <a:spLocks noChangeArrowheads="1"/>
            </p:cNvSpPr>
            <p:nvPr/>
          </p:nvSpPr>
          <p:spPr bwMode="auto">
            <a:xfrm>
              <a:off x="101378" y="5732499"/>
              <a:ext cx="2576215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257175" indent="-257175">
                <a:buFont typeface="Arial" charset="0"/>
                <a:buChar char="•"/>
              </a:pPr>
              <a:r>
                <a:rPr kumimoji="1" lang="zh-CN" altLang="en-US" sz="1500" b="1" dirty="0">
                  <a:solidFill>
                    <a:srgbClr val="000066"/>
                  </a:solidFill>
                  <a:latin typeface="楷体_GB2312" charset="0"/>
                  <a:ea typeface="楷体_GB2312" charset="0"/>
                </a:rPr>
                <a:t>当</a:t>
              </a:r>
              <a:r>
                <a:rPr kumimoji="1" lang="en-US" altLang="zh-CN" sz="1500" b="1" i="1" dirty="0">
                  <a:solidFill>
                    <a:srgbClr val="000066"/>
                  </a:solidFill>
                  <a:latin typeface="楷体_GB2312" charset="0"/>
                  <a:ea typeface="楷体_GB2312" charset="0"/>
                </a:rPr>
                <a:t>OE</a:t>
              </a:r>
              <a:r>
                <a:rPr kumimoji="1" lang="en-US" altLang="zh-CN" sz="1500" b="1" dirty="0">
                  <a:solidFill>
                    <a:srgbClr val="000066"/>
                  </a:solidFill>
                  <a:latin typeface="楷体_GB2312" charset="0"/>
                  <a:ea typeface="楷体_GB2312" charset="0"/>
                </a:rPr>
                <a:t>=0</a:t>
              </a:r>
              <a:r>
                <a:rPr kumimoji="1" lang="zh-CN" altLang="en-US" sz="1500" b="1" dirty="0">
                  <a:solidFill>
                    <a:srgbClr val="000066"/>
                  </a:solidFill>
                  <a:latin typeface="楷体_GB2312" charset="0"/>
                  <a:ea typeface="楷体_GB2312" charset="0"/>
                </a:rPr>
                <a:t>时，数据输出</a:t>
              </a:r>
            </a:p>
            <a:p>
              <a:r>
                <a:rPr kumimoji="1" lang="zh-CN" altLang="en-US" sz="1500" b="1" dirty="0">
                  <a:solidFill>
                    <a:srgbClr val="000066"/>
                  </a:solidFill>
                  <a:latin typeface="楷体_GB2312" charset="0"/>
                  <a:ea typeface="楷体_GB2312" charset="0"/>
                </a:rPr>
                <a:t>     当</a:t>
              </a:r>
              <a:r>
                <a:rPr kumimoji="1" lang="en-US" altLang="zh-CN" sz="1500" b="1" i="1" dirty="0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OE</a:t>
              </a:r>
              <a:r>
                <a:rPr kumimoji="1" lang="en-US" altLang="zh-CN" sz="1500" b="1" dirty="0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=1</a:t>
              </a:r>
              <a:r>
                <a:rPr kumimoji="1" lang="zh-CN" altLang="en-US" sz="1500" b="1" dirty="0">
                  <a:solidFill>
                    <a:srgbClr val="000066"/>
                  </a:solidFill>
                  <a:latin typeface="Times New Roman" charset="0"/>
                  <a:ea typeface="楷体_GB2312" charset="0"/>
                </a:rPr>
                <a:t>时，输出为高阻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39670" y="5783754"/>
              <a:ext cx="3038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39670" y="6033882"/>
              <a:ext cx="3038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50612" t="14120" r="15868" b="27227"/>
          <a:stretch/>
        </p:blipFill>
        <p:spPr>
          <a:xfrm>
            <a:off x="35722" y="3685954"/>
            <a:ext cx="2931821" cy="237040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7337" y="6330339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存储器容量</a:t>
            </a:r>
            <a:r>
              <a:rPr lang="en-US" altLang="zh-CN" sz="2000" b="1" dirty="0">
                <a:solidFill>
                  <a:srgbClr val="FF0000"/>
                </a:solidFill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</a:rPr>
              <a:t>密度</a:t>
            </a:r>
            <a:r>
              <a:rPr lang="en-US" altLang="zh-CN" sz="2000" b="1" dirty="0">
                <a:solidFill>
                  <a:srgbClr val="FF0000"/>
                </a:solidFill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</a:rPr>
              <a:t>：字数</a:t>
            </a:r>
            <a:r>
              <a:rPr lang="en-US" altLang="zh-CN" sz="2000" b="1" dirty="0">
                <a:solidFill>
                  <a:srgbClr val="FF0000"/>
                </a:solidFill>
              </a:rPr>
              <a:t>*</a:t>
            </a:r>
            <a:r>
              <a:rPr lang="zh-CN" altLang="en-US" sz="2000" b="1" dirty="0">
                <a:solidFill>
                  <a:srgbClr val="FF0000"/>
                </a:solidFill>
              </a:rPr>
              <a:t>字长</a:t>
            </a:r>
          </a:p>
        </p:txBody>
      </p:sp>
    </p:spTree>
    <p:extLst>
      <p:ext uri="{BB962C8B-B14F-4D97-AF65-F5344CB8AC3E}">
        <p14:creationId xmlns:p14="http://schemas.microsoft.com/office/powerpoint/2010/main" val="210312638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57383" t="20178" r="24517" b="45689"/>
          <a:stretch/>
        </p:blipFill>
        <p:spPr>
          <a:xfrm>
            <a:off x="3139710" y="983183"/>
            <a:ext cx="5969997" cy="5834356"/>
          </a:xfrm>
          <a:prstGeom prst="rect">
            <a:avLst/>
          </a:prstGeom>
        </p:spPr>
      </p:pic>
      <p:sp>
        <p:nvSpPr>
          <p:cNvPr id="375847" name="Rectangle 39"/>
          <p:cNvSpPr>
            <a:spLocks noChangeArrowheads="1"/>
          </p:cNvSpPr>
          <p:nvPr/>
        </p:nvSpPr>
        <p:spPr bwMode="auto">
          <a:xfrm>
            <a:off x="1386670" y="933801"/>
            <a:ext cx="37477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256</a:t>
            </a:r>
            <a:r>
              <a:rPr kumimoji="1"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个存储单元排成</a:t>
            </a:r>
            <a:r>
              <a:rPr kumimoji="1" lang="en-US" altLang="zh-CN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16</a:t>
            </a:r>
            <a:r>
              <a:rPr kumimoji="1" lang="en-US" altLang="zh-CN" dirty="0">
                <a:solidFill>
                  <a:srgbClr val="000066"/>
                </a:solidFill>
                <a:latin typeface="Times New Roman" charset="0"/>
                <a:ea typeface="楷体_GB2312" charset="0"/>
                <a:sym typeface="Symbol" charset="2"/>
              </a:rPr>
              <a:t></a:t>
            </a:r>
            <a:r>
              <a:rPr kumimoji="1" lang="en-US" altLang="zh-CN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16</a:t>
            </a:r>
            <a:r>
              <a:rPr kumimoji="1"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的矩阵</a:t>
            </a:r>
          </a:p>
        </p:txBody>
      </p:sp>
      <p:sp>
        <p:nvSpPr>
          <p:cNvPr id="375864" name="Line 56"/>
          <p:cNvSpPr>
            <a:spLocks noChangeShapeType="1"/>
          </p:cNvSpPr>
          <p:nvPr/>
        </p:nvSpPr>
        <p:spPr bwMode="auto">
          <a:xfrm>
            <a:off x="7272338" y="3509965"/>
            <a:ext cx="0" cy="135731"/>
          </a:xfrm>
          <a:prstGeom prst="line">
            <a:avLst/>
          </a:prstGeom>
          <a:noFill/>
          <a:ln w="38100">
            <a:solidFill>
              <a:srgbClr val="CC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375872" name="Rectangle 64"/>
          <p:cNvSpPr>
            <a:spLocks noChangeArrowheads="1"/>
          </p:cNvSpPr>
          <p:nvPr/>
        </p:nvSpPr>
        <p:spPr bwMode="auto">
          <a:xfrm>
            <a:off x="80016" y="2825987"/>
            <a:ext cx="3092062" cy="95103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行译码器：</a:t>
            </a:r>
            <a:endParaRPr kumimoji="1" lang="en-US" altLang="zh-CN" dirty="0">
              <a:solidFill>
                <a:srgbClr val="FF0000"/>
              </a:solidFill>
              <a:latin typeface="Times New Roman" charset="0"/>
              <a:ea typeface="楷体_GB2312" charset="0"/>
            </a:endParaRPr>
          </a:p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从</a:t>
            </a:r>
            <a:r>
              <a:rPr kumimoji="1" lang="en-US" altLang="zh-CN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16</a:t>
            </a:r>
            <a:r>
              <a:rPr kumimoji="1"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行中选出要读的一行</a:t>
            </a:r>
          </a:p>
        </p:txBody>
      </p:sp>
      <p:sp>
        <p:nvSpPr>
          <p:cNvPr id="375873" name="Rectangle 65"/>
          <p:cNvSpPr>
            <a:spLocks noChangeArrowheads="1"/>
          </p:cNvSpPr>
          <p:nvPr/>
        </p:nvSpPr>
        <p:spPr bwMode="auto">
          <a:xfrm>
            <a:off x="80016" y="4152194"/>
            <a:ext cx="3252271" cy="131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Times New Roman" charset="0"/>
                <a:ea typeface="楷体_GB2312" charset="0"/>
              </a:rPr>
              <a:t>列译码器：</a:t>
            </a:r>
            <a:endParaRPr kumimoji="1" lang="en-US" altLang="zh-CN" dirty="0">
              <a:solidFill>
                <a:srgbClr val="FF0000"/>
              </a:solidFill>
              <a:latin typeface="Times New Roman" charset="0"/>
              <a:ea typeface="楷体_GB2312" charset="0"/>
            </a:endParaRPr>
          </a:p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rgbClr val="000066"/>
                </a:solidFill>
                <a:latin typeface="Times New Roman" charset="0"/>
                <a:ea typeface="楷体_GB2312" charset="0"/>
              </a:rPr>
              <a:t>再从选中的一行存储单元中选出要读的一列的一个存储单元。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476526" y="290334"/>
            <a:ext cx="376370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100" b="1" dirty="0">
                <a:latin typeface="Times New Roman" charset="0"/>
                <a:ea typeface="楷体_GB2312" charset="0"/>
              </a:rPr>
              <a:t>7.1.2</a:t>
            </a:r>
            <a:r>
              <a:rPr kumimoji="1" lang="zh-CN" altLang="en-US" sz="2100" b="1" dirty="0">
                <a:latin typeface="Times New Roman" charset="0"/>
                <a:ea typeface="楷体_GB2312" charset="0"/>
              </a:rPr>
              <a:t>   二维译码与存储阵列</a:t>
            </a:r>
            <a:endParaRPr kumimoji="1" lang="zh-CN" altLang="en-US" b="1" dirty="0">
              <a:latin typeface="Times New Roman" charset="0"/>
              <a:ea typeface="楷体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76736"/>
      </p:ext>
    </p:extLst>
  </p:cSld>
  <p:clrMapOvr>
    <a:masterClrMapping/>
  </p:clrMapOvr>
  <p:transition>
    <p:wipe dir="r"/>
    <p:sndAc>
      <p:stSnd>
        <p:snd r:embed="rId3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7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7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7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47" grpId="0" autoUpdateAnimBg="0"/>
      <p:bldP spid="375872" grpId="0" animBg="1" autoUpdateAnimBg="0"/>
      <p:bldP spid="37587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884" t="7860" r="49424" b="6610"/>
          <a:stretch/>
        </p:blipFill>
        <p:spPr>
          <a:xfrm>
            <a:off x="927624" y="66114"/>
            <a:ext cx="6590299" cy="69097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2115" t="7859" r="49231" b="8692"/>
          <a:stretch/>
        </p:blipFill>
        <p:spPr>
          <a:xfrm>
            <a:off x="1055114" y="107293"/>
            <a:ext cx="6633535" cy="67894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1993" t="7970" r="49292" b="8131"/>
          <a:stretch/>
        </p:blipFill>
        <p:spPr>
          <a:xfrm>
            <a:off x="890124" y="155845"/>
            <a:ext cx="6959151" cy="67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791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3173" t="8692" r="28558" b="8900"/>
          <a:stretch/>
        </p:blipFill>
        <p:spPr>
          <a:xfrm>
            <a:off x="776019" y="596953"/>
            <a:ext cx="7910781" cy="54761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2971" y="98278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扩展功能：</a:t>
            </a:r>
            <a:r>
              <a:rPr lang="zh-CN" altLang="en-US" b="1" dirty="0"/>
              <a:t>存储容量：</a:t>
            </a:r>
            <a:r>
              <a:rPr lang="en-US" altLang="zh-CN" b="1" dirty="0"/>
              <a:t>16*32</a:t>
            </a:r>
            <a:endParaRPr lang="zh-CN" altLang="en-US" b="1" dirty="0"/>
          </a:p>
        </p:txBody>
      </p:sp>
      <p:sp>
        <p:nvSpPr>
          <p:cNvPr id="4" name="Rectangle 38"/>
          <p:cNvSpPr>
            <a:spLocks noChangeArrowheads="1"/>
          </p:cNvSpPr>
          <p:nvPr/>
        </p:nvSpPr>
        <p:spPr bwMode="auto">
          <a:xfrm>
            <a:off x="356048" y="6252713"/>
            <a:ext cx="87353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b="1" dirty="0">
                <a:latin typeface="Times New Roman" charset="0"/>
                <a:ea typeface="楷体_GB2312" charset="0"/>
              </a:rPr>
              <a:t>固定</a:t>
            </a:r>
            <a:r>
              <a:rPr kumimoji="1" lang="en-US" altLang="zh-CN" b="1" dirty="0">
                <a:latin typeface="Times New Roman" charset="0"/>
                <a:ea typeface="楷体_GB2312" charset="0"/>
              </a:rPr>
              <a:t>ROM/</a:t>
            </a:r>
            <a:r>
              <a:rPr kumimoji="1" lang="zh-CN" altLang="en-US" b="1" dirty="0">
                <a:latin typeface="Times New Roman" charset="0"/>
                <a:ea typeface="楷体_GB2312" charset="0"/>
              </a:rPr>
              <a:t>掩模</a:t>
            </a:r>
            <a:r>
              <a:rPr kumimoji="1" lang="en-US" altLang="zh-CN" b="1" dirty="0">
                <a:latin typeface="Times New Roman" charset="0"/>
                <a:ea typeface="楷体_GB2312" charset="0"/>
              </a:rPr>
              <a:t>ROM</a:t>
            </a:r>
            <a:r>
              <a:rPr kumimoji="1" lang="zh-CN" altLang="en-US" b="1" dirty="0">
                <a:latin typeface="Times New Roman" charset="0"/>
                <a:ea typeface="楷体_GB2312" charset="0"/>
              </a:rPr>
              <a:t>：制造时利用掩模技术把数据直接写入存储器中，不能改变了。</a:t>
            </a:r>
            <a:endParaRPr kumimoji="1" lang="zh-CN" altLang="en-US" sz="1400" b="1" dirty="0">
              <a:latin typeface="Times New Roman" charset="0"/>
              <a:ea typeface="楷体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5339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3_Profil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1345</TotalTime>
  <Words>1202</Words>
  <Application>Microsoft Office PowerPoint</Application>
  <PresentationFormat>全屏显示(4:3)</PresentationFormat>
  <Paragraphs>187</Paragraphs>
  <Slides>31</Slides>
  <Notes>9</Notes>
  <HiddenSlides>0</HiddenSlides>
  <MMClips>3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等线</vt:lpstr>
      <vt:lpstr>等线 Light</vt:lpstr>
      <vt:lpstr>黑体</vt:lpstr>
      <vt:lpstr>楷体_GB2312</vt:lpstr>
      <vt:lpstr>宋体</vt:lpstr>
      <vt:lpstr>Arial</vt:lpstr>
      <vt:lpstr>Calibri</vt:lpstr>
      <vt:lpstr>Calibri Light</vt:lpstr>
      <vt:lpstr>Georgia</vt:lpstr>
      <vt:lpstr>Symbol</vt:lpstr>
      <vt:lpstr>Tahoma</vt:lpstr>
      <vt:lpstr>Times New Roman</vt:lpstr>
      <vt:lpstr>Wingdings</vt:lpstr>
      <vt:lpstr>3_Profile</vt:lpstr>
      <vt:lpstr>图片</vt:lpstr>
      <vt:lpstr>生命中的大石头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Mac</cp:lastModifiedBy>
  <cp:revision>83</cp:revision>
  <cp:lastPrinted>2021-06-06T03:03:22Z</cp:lastPrinted>
  <dcterms:created xsi:type="dcterms:W3CDTF">2019-06-05T01:24:19Z</dcterms:created>
  <dcterms:modified xsi:type="dcterms:W3CDTF">2023-02-26T10:54:54Z</dcterms:modified>
</cp:coreProperties>
</file>